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28"/>
  </p:notesMasterIdLst>
  <p:handoutMasterIdLst>
    <p:handoutMasterId r:id="rId29"/>
  </p:handoutMasterIdLst>
  <p:sldIdLst>
    <p:sldId id="302" r:id="rId5"/>
    <p:sldId id="273" r:id="rId6"/>
    <p:sldId id="298" r:id="rId7"/>
    <p:sldId id="316" r:id="rId8"/>
    <p:sldId id="317" r:id="rId9"/>
    <p:sldId id="313" r:id="rId10"/>
    <p:sldId id="322" r:id="rId11"/>
    <p:sldId id="326" r:id="rId12"/>
    <p:sldId id="327" r:id="rId13"/>
    <p:sldId id="314" r:id="rId14"/>
    <p:sldId id="329" r:id="rId15"/>
    <p:sldId id="339" r:id="rId16"/>
    <p:sldId id="340" r:id="rId17"/>
    <p:sldId id="324" r:id="rId18"/>
    <p:sldId id="331" r:id="rId19"/>
    <p:sldId id="332" r:id="rId20"/>
    <p:sldId id="333" r:id="rId21"/>
    <p:sldId id="337" r:id="rId22"/>
    <p:sldId id="338" r:id="rId23"/>
    <p:sldId id="330" r:id="rId24"/>
    <p:sldId id="325" r:id="rId25"/>
    <p:sldId id="296" r:id="rId26"/>
    <p:sldId id="297" r:id="rId27"/>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Topic 1 - Dark BG" id="{37F7A89F-05CB-4923-833B-F6103AE4D998}">
          <p14:sldIdLst>
            <p14:sldId id="302"/>
            <p14:sldId id="273"/>
            <p14:sldId id="298"/>
            <p14:sldId id="316"/>
            <p14:sldId id="317"/>
            <p14:sldId id="313"/>
            <p14:sldId id="322"/>
            <p14:sldId id="326"/>
            <p14:sldId id="327"/>
            <p14:sldId id="314"/>
            <p14:sldId id="329"/>
            <p14:sldId id="339"/>
            <p14:sldId id="340"/>
            <p14:sldId id="324"/>
            <p14:sldId id="331"/>
            <p14:sldId id="332"/>
            <p14:sldId id="333"/>
            <p14:sldId id="337"/>
            <p14:sldId id="338"/>
            <p14:sldId id="330"/>
            <p14:sldId id="325"/>
            <p14:sldId id="296"/>
            <p14:sldId id="29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50711" autoAdjust="0"/>
  </p:normalViewPr>
  <p:slideViewPr>
    <p:cSldViewPr snapToGrid="0">
      <p:cViewPr varScale="1">
        <p:scale>
          <a:sx n="50" d="100"/>
          <a:sy n="50" d="100"/>
        </p:scale>
        <p:origin x="1709" y="34"/>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60"/>
    </p:cViewPr>
  </p:sorterViewPr>
  <p:notesViewPr>
    <p:cSldViewPr snapToGrid="0">
      <p:cViewPr varScale="1">
        <p:scale>
          <a:sx n="52" d="100"/>
          <a:sy n="52" d="100"/>
        </p:scale>
        <p:origin x="3006"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s. Mohammad Namazee Bin Mohd Nizam" userId="9d533fa8-ea75-4b6e-9e85-33cc37ac64c1" providerId="ADAL" clId="{7E5824A7-66F2-4070-8027-4200F06176CA}"/>
    <pc:docChg chg="custSel addSld delSld modSld modSection">
      <pc:chgData name="Ts. Mohammad Namazee Bin Mohd Nizam" userId="9d533fa8-ea75-4b6e-9e85-33cc37ac64c1" providerId="ADAL" clId="{7E5824A7-66F2-4070-8027-4200F06176CA}" dt="2024-02-15T13:46:05.166" v="1280" actId="20577"/>
      <pc:docMkLst>
        <pc:docMk/>
      </pc:docMkLst>
      <pc:sldChg chg="modNotesTx">
        <pc:chgData name="Ts. Mohammad Namazee Bin Mohd Nizam" userId="9d533fa8-ea75-4b6e-9e85-33cc37ac64c1" providerId="ADAL" clId="{7E5824A7-66F2-4070-8027-4200F06176CA}" dt="2024-02-15T13:44:45.148" v="1277" actId="20577"/>
        <pc:sldMkLst>
          <pc:docMk/>
          <pc:sldMk cId="912778166" sldId="313"/>
        </pc:sldMkLst>
      </pc:sldChg>
      <pc:sldChg chg="modNotesTx">
        <pc:chgData name="Ts. Mohammad Namazee Bin Mohd Nizam" userId="9d533fa8-ea75-4b6e-9e85-33cc37ac64c1" providerId="ADAL" clId="{7E5824A7-66F2-4070-8027-4200F06176CA}" dt="2024-02-15T13:12:25.824" v="20" actId="20577"/>
        <pc:sldMkLst>
          <pc:docMk/>
          <pc:sldMk cId="3208368756" sldId="322"/>
        </pc:sldMkLst>
      </pc:sldChg>
      <pc:sldChg chg="modSp del mod">
        <pc:chgData name="Ts. Mohammad Namazee Bin Mohd Nizam" userId="9d533fa8-ea75-4b6e-9e85-33cc37ac64c1" providerId="ADAL" clId="{7E5824A7-66F2-4070-8027-4200F06176CA}" dt="2024-02-15T13:24:01.236" v="658" actId="47"/>
        <pc:sldMkLst>
          <pc:docMk/>
          <pc:sldMk cId="2633645859" sldId="323"/>
        </pc:sldMkLst>
        <pc:picChg chg="mod">
          <ac:chgData name="Ts. Mohammad Namazee Bin Mohd Nizam" userId="9d533fa8-ea75-4b6e-9e85-33cc37ac64c1" providerId="ADAL" clId="{7E5824A7-66F2-4070-8027-4200F06176CA}" dt="2024-02-15T13:15:05.672" v="401" actId="14100"/>
          <ac:picMkLst>
            <pc:docMk/>
            <pc:sldMk cId="2633645859" sldId="323"/>
            <ac:picMk id="2" creationId="{B1BAC26E-EE33-CA5F-0C5A-0A4FDF85F59E}"/>
          </ac:picMkLst>
        </pc:picChg>
      </pc:sldChg>
      <pc:sldChg chg="modNotesTx">
        <pc:chgData name="Ts. Mohammad Namazee Bin Mohd Nizam" userId="9d533fa8-ea75-4b6e-9e85-33cc37ac64c1" providerId="ADAL" clId="{7E5824A7-66F2-4070-8027-4200F06176CA}" dt="2024-02-15T13:46:05.166" v="1280" actId="20577"/>
        <pc:sldMkLst>
          <pc:docMk/>
          <pc:sldMk cId="550621525" sldId="324"/>
        </pc:sldMkLst>
      </pc:sldChg>
      <pc:sldChg chg="modNotesTx">
        <pc:chgData name="Ts. Mohammad Namazee Bin Mohd Nizam" userId="9d533fa8-ea75-4b6e-9e85-33cc37ac64c1" providerId="ADAL" clId="{7E5824A7-66F2-4070-8027-4200F06176CA}" dt="2024-02-15T13:14:26.943" v="399" actId="20577"/>
        <pc:sldMkLst>
          <pc:docMk/>
          <pc:sldMk cId="3629509405" sldId="326"/>
        </pc:sldMkLst>
      </pc:sldChg>
      <pc:sldChg chg="modNotesTx">
        <pc:chgData name="Ts. Mohammad Namazee Bin Mohd Nizam" userId="9d533fa8-ea75-4b6e-9e85-33cc37ac64c1" providerId="ADAL" clId="{7E5824A7-66F2-4070-8027-4200F06176CA}" dt="2024-02-15T13:16:57.627" v="404" actId="20577"/>
        <pc:sldMkLst>
          <pc:docMk/>
          <pc:sldMk cId="2388302800" sldId="332"/>
        </pc:sldMkLst>
      </pc:sldChg>
      <pc:sldChg chg="modSp mod modNotesTx">
        <pc:chgData name="Ts. Mohammad Namazee Bin Mohd Nizam" userId="9d533fa8-ea75-4b6e-9e85-33cc37ac64c1" providerId="ADAL" clId="{7E5824A7-66F2-4070-8027-4200F06176CA}" dt="2024-02-15T13:27:38.174" v="900" actId="313"/>
        <pc:sldMkLst>
          <pc:docMk/>
          <pc:sldMk cId="561592267" sldId="333"/>
        </pc:sldMkLst>
        <pc:spChg chg="mod">
          <ac:chgData name="Ts. Mohammad Namazee Bin Mohd Nizam" userId="9d533fa8-ea75-4b6e-9e85-33cc37ac64c1" providerId="ADAL" clId="{7E5824A7-66F2-4070-8027-4200F06176CA}" dt="2024-02-15T13:18:06.728" v="411"/>
          <ac:spMkLst>
            <pc:docMk/>
            <pc:sldMk cId="561592267" sldId="333"/>
            <ac:spMk id="10" creationId="{92F26745-23EB-2E56-7574-8BA36E54675A}"/>
          </ac:spMkLst>
        </pc:spChg>
      </pc:sldChg>
      <pc:sldChg chg="modSp mod modNotesTx">
        <pc:chgData name="Ts. Mohammad Namazee Bin Mohd Nizam" userId="9d533fa8-ea75-4b6e-9e85-33cc37ac64c1" providerId="ADAL" clId="{7E5824A7-66F2-4070-8027-4200F06176CA}" dt="2024-02-15T13:31:35.346" v="965" actId="20577"/>
        <pc:sldMkLst>
          <pc:docMk/>
          <pc:sldMk cId="3064994426" sldId="336"/>
        </pc:sldMkLst>
        <pc:spChg chg="mod">
          <ac:chgData name="Ts. Mohammad Namazee Bin Mohd Nizam" userId="9d533fa8-ea75-4b6e-9e85-33cc37ac64c1" providerId="ADAL" clId="{7E5824A7-66F2-4070-8027-4200F06176CA}" dt="2024-02-15T13:30:22.914" v="936" actId="20577"/>
          <ac:spMkLst>
            <pc:docMk/>
            <pc:sldMk cId="3064994426" sldId="336"/>
            <ac:spMk id="10" creationId="{92F26745-23EB-2E56-7574-8BA36E54675A}"/>
          </ac:spMkLst>
        </pc:spChg>
      </pc:sldChg>
      <pc:sldChg chg="modSp modNotesTx">
        <pc:chgData name="Ts. Mohammad Namazee Bin Mohd Nizam" userId="9d533fa8-ea75-4b6e-9e85-33cc37ac64c1" providerId="ADAL" clId="{7E5824A7-66F2-4070-8027-4200F06176CA}" dt="2024-02-15T13:36:58.669" v="977"/>
        <pc:sldMkLst>
          <pc:docMk/>
          <pc:sldMk cId="3482614534" sldId="337"/>
        </pc:sldMkLst>
        <pc:spChg chg="mod">
          <ac:chgData name="Ts. Mohammad Namazee Bin Mohd Nizam" userId="9d533fa8-ea75-4b6e-9e85-33cc37ac64c1" providerId="ADAL" clId="{7E5824A7-66F2-4070-8027-4200F06176CA}" dt="2024-02-15T13:31:46.392" v="966" actId="14100"/>
          <ac:spMkLst>
            <pc:docMk/>
            <pc:sldMk cId="3482614534" sldId="337"/>
            <ac:spMk id="10" creationId="{92F26745-23EB-2E56-7574-8BA36E54675A}"/>
          </ac:spMkLst>
        </pc:spChg>
      </pc:sldChg>
      <pc:sldChg chg="modSp mod modNotesTx">
        <pc:chgData name="Ts. Mohammad Namazee Bin Mohd Nizam" userId="9d533fa8-ea75-4b6e-9e85-33cc37ac64c1" providerId="ADAL" clId="{7E5824A7-66F2-4070-8027-4200F06176CA}" dt="2024-02-15T13:43:31.495" v="1276" actId="20577"/>
        <pc:sldMkLst>
          <pc:docMk/>
          <pc:sldMk cId="1292601482" sldId="338"/>
        </pc:sldMkLst>
        <pc:spChg chg="mod">
          <ac:chgData name="Ts. Mohammad Namazee Bin Mohd Nizam" userId="9d533fa8-ea75-4b6e-9e85-33cc37ac64c1" providerId="ADAL" clId="{7E5824A7-66F2-4070-8027-4200F06176CA}" dt="2024-02-15T13:16:08.740" v="402" actId="207"/>
          <ac:spMkLst>
            <pc:docMk/>
            <pc:sldMk cId="1292601482" sldId="338"/>
            <ac:spMk id="10" creationId="{92F26745-23EB-2E56-7574-8BA36E54675A}"/>
          </ac:spMkLst>
        </pc:spChg>
      </pc:sldChg>
      <pc:sldChg chg="addSp delSp modSp add mod">
        <pc:chgData name="Ts. Mohammad Namazee Bin Mohd Nizam" userId="9d533fa8-ea75-4b6e-9e85-33cc37ac64c1" providerId="ADAL" clId="{7E5824A7-66F2-4070-8027-4200F06176CA}" dt="2024-02-15T13:24:07.109" v="660" actId="2164"/>
        <pc:sldMkLst>
          <pc:docMk/>
          <pc:sldMk cId="1816255437" sldId="339"/>
        </pc:sldMkLst>
        <pc:graphicFrameChg chg="add mod modGraphic">
          <ac:chgData name="Ts. Mohammad Namazee Bin Mohd Nizam" userId="9d533fa8-ea75-4b6e-9e85-33cc37ac64c1" providerId="ADAL" clId="{7E5824A7-66F2-4070-8027-4200F06176CA}" dt="2024-02-15T13:24:07.109" v="660" actId="2164"/>
          <ac:graphicFrameMkLst>
            <pc:docMk/>
            <pc:sldMk cId="1816255437" sldId="339"/>
            <ac:graphicFrameMk id="3" creationId="{8DB387E6-C8FB-6DB9-4A8F-FE8A913A98A0}"/>
          </ac:graphicFrameMkLst>
        </pc:graphicFrameChg>
        <pc:picChg chg="del">
          <ac:chgData name="Ts. Mohammad Namazee Bin Mohd Nizam" userId="9d533fa8-ea75-4b6e-9e85-33cc37ac64c1" providerId="ADAL" clId="{7E5824A7-66F2-4070-8027-4200F06176CA}" dt="2024-02-15T13:19:53.950" v="421" actId="478"/>
          <ac:picMkLst>
            <pc:docMk/>
            <pc:sldMk cId="1816255437" sldId="339"/>
            <ac:picMk id="2" creationId="{AE8AA82A-3081-73E5-6E08-9CB23203D958}"/>
          </ac:picMkLst>
        </pc:picChg>
      </pc:sldChg>
      <pc:sldChg chg="modSp add mod">
        <pc:chgData name="Ts. Mohammad Namazee Bin Mohd Nizam" userId="9d533fa8-ea75-4b6e-9e85-33cc37ac64c1" providerId="ADAL" clId="{7E5824A7-66F2-4070-8027-4200F06176CA}" dt="2024-02-15T13:23:53.740" v="657" actId="2164"/>
        <pc:sldMkLst>
          <pc:docMk/>
          <pc:sldMk cId="3494491711" sldId="340"/>
        </pc:sldMkLst>
        <pc:graphicFrameChg chg="mod modGraphic">
          <ac:chgData name="Ts. Mohammad Namazee Bin Mohd Nizam" userId="9d533fa8-ea75-4b6e-9e85-33cc37ac64c1" providerId="ADAL" clId="{7E5824A7-66F2-4070-8027-4200F06176CA}" dt="2024-02-15T13:23:53.740" v="657" actId="2164"/>
          <ac:graphicFrameMkLst>
            <pc:docMk/>
            <pc:sldMk cId="3494491711" sldId="340"/>
            <ac:graphicFrameMk id="3" creationId="{8F247258-8150-66FA-6FBD-07C97ED55AD4}"/>
          </ac:graphicFrameMkLst>
        </pc:graphicFrameChg>
      </pc:sldChg>
    </pc:docChg>
  </pc:docChgLst>
  <pc:docChgLst>
    <pc:chgData name="Ts. Mohammad Namazee Bin Mohd Nizam" userId="9d533fa8-ea75-4b6e-9e85-33cc37ac64c1" providerId="ADAL" clId="{0CA5D2DF-C4F7-45E7-8F3F-8446C7DDAAA0}"/>
    <pc:docChg chg="undo custSel delSld modSld modSection">
      <pc:chgData name="Ts. Mohammad Namazee Bin Mohd Nizam" userId="9d533fa8-ea75-4b6e-9e85-33cc37ac64c1" providerId="ADAL" clId="{0CA5D2DF-C4F7-45E7-8F3F-8446C7DDAAA0}" dt="2024-07-25T03:14:39.666" v="109" actId="20577"/>
      <pc:docMkLst>
        <pc:docMk/>
      </pc:docMkLst>
      <pc:sldChg chg="modSp mod">
        <pc:chgData name="Ts. Mohammad Namazee Bin Mohd Nizam" userId="9d533fa8-ea75-4b6e-9e85-33cc37ac64c1" providerId="ADAL" clId="{0CA5D2DF-C4F7-45E7-8F3F-8446C7DDAAA0}" dt="2024-07-24T06:03:56.238" v="29" actId="1076"/>
        <pc:sldMkLst>
          <pc:docMk/>
          <pc:sldMk cId="3128003039" sldId="314"/>
        </pc:sldMkLst>
        <pc:spChg chg="mod">
          <ac:chgData name="Ts. Mohammad Namazee Bin Mohd Nizam" userId="9d533fa8-ea75-4b6e-9e85-33cc37ac64c1" providerId="ADAL" clId="{0CA5D2DF-C4F7-45E7-8F3F-8446C7DDAAA0}" dt="2024-07-24T06:03:42.693" v="26" actId="14100"/>
          <ac:spMkLst>
            <pc:docMk/>
            <pc:sldMk cId="3128003039" sldId="314"/>
            <ac:spMk id="10" creationId="{92F26745-23EB-2E56-7574-8BA36E54675A}"/>
          </ac:spMkLst>
        </pc:spChg>
        <pc:picChg chg="mod">
          <ac:chgData name="Ts. Mohammad Namazee Bin Mohd Nizam" userId="9d533fa8-ea75-4b6e-9e85-33cc37ac64c1" providerId="ADAL" clId="{0CA5D2DF-C4F7-45E7-8F3F-8446C7DDAAA0}" dt="2024-07-24T06:03:52.830" v="28" actId="1076"/>
          <ac:picMkLst>
            <pc:docMk/>
            <pc:sldMk cId="3128003039" sldId="314"/>
            <ac:picMk id="4" creationId="{246EAFFF-B66F-0145-BE54-0FF6602B364C}"/>
          </ac:picMkLst>
        </pc:picChg>
        <pc:picChg chg="mod">
          <ac:chgData name="Ts. Mohammad Namazee Bin Mohd Nizam" userId="9d533fa8-ea75-4b6e-9e85-33cc37ac64c1" providerId="ADAL" clId="{0CA5D2DF-C4F7-45E7-8F3F-8446C7DDAAA0}" dt="2024-07-24T06:03:56.238" v="29" actId="1076"/>
          <ac:picMkLst>
            <pc:docMk/>
            <pc:sldMk cId="3128003039" sldId="314"/>
            <ac:picMk id="5" creationId="{96890E49-DB46-B8D4-C8EF-30670D008823}"/>
          </ac:picMkLst>
        </pc:picChg>
      </pc:sldChg>
      <pc:sldChg chg="modNotesTx">
        <pc:chgData name="Ts. Mohammad Namazee Bin Mohd Nizam" userId="9d533fa8-ea75-4b6e-9e85-33cc37ac64c1" providerId="ADAL" clId="{0CA5D2DF-C4F7-45E7-8F3F-8446C7DDAAA0}" dt="2024-07-24T05:58:25.011" v="0"/>
        <pc:sldMkLst>
          <pc:docMk/>
          <pc:sldMk cId="935612856" sldId="316"/>
        </pc:sldMkLst>
      </pc:sldChg>
      <pc:sldChg chg="modNotesTx">
        <pc:chgData name="Ts. Mohammad Namazee Bin Mohd Nizam" userId="9d533fa8-ea75-4b6e-9e85-33cc37ac64c1" providerId="ADAL" clId="{0CA5D2DF-C4F7-45E7-8F3F-8446C7DDAAA0}" dt="2024-07-24T06:00:47.239" v="19" actId="5793"/>
        <pc:sldMkLst>
          <pc:docMk/>
          <pc:sldMk cId="3651102395" sldId="317"/>
        </pc:sldMkLst>
      </pc:sldChg>
      <pc:sldChg chg="modNotesTx">
        <pc:chgData name="Ts. Mohammad Namazee Bin Mohd Nizam" userId="9d533fa8-ea75-4b6e-9e85-33cc37ac64c1" providerId="ADAL" clId="{0CA5D2DF-C4F7-45E7-8F3F-8446C7DDAAA0}" dt="2024-07-24T06:13:35.685" v="56" actId="113"/>
        <pc:sldMkLst>
          <pc:docMk/>
          <pc:sldMk cId="550621525" sldId="324"/>
        </pc:sldMkLst>
      </pc:sldChg>
      <pc:sldChg chg="modNotesTx">
        <pc:chgData name="Ts. Mohammad Namazee Bin Mohd Nizam" userId="9d533fa8-ea75-4b6e-9e85-33cc37ac64c1" providerId="ADAL" clId="{0CA5D2DF-C4F7-45E7-8F3F-8446C7DDAAA0}" dt="2024-07-24T06:02:03.637" v="21"/>
        <pc:sldMkLst>
          <pc:docMk/>
          <pc:sldMk cId="3629509405" sldId="326"/>
        </pc:sldMkLst>
      </pc:sldChg>
      <pc:sldChg chg="modNotesTx">
        <pc:chgData name="Ts. Mohammad Namazee Bin Mohd Nizam" userId="9d533fa8-ea75-4b6e-9e85-33cc37ac64c1" providerId="ADAL" clId="{0CA5D2DF-C4F7-45E7-8F3F-8446C7DDAAA0}" dt="2024-07-24T06:02:53.702" v="23"/>
        <pc:sldMkLst>
          <pc:docMk/>
          <pc:sldMk cId="3502231682" sldId="327"/>
        </pc:sldMkLst>
      </pc:sldChg>
      <pc:sldChg chg="modNotesTx">
        <pc:chgData name="Ts. Mohammad Namazee Bin Mohd Nizam" userId="9d533fa8-ea75-4b6e-9e85-33cc37ac64c1" providerId="ADAL" clId="{0CA5D2DF-C4F7-45E7-8F3F-8446C7DDAAA0}" dt="2024-07-24T06:07:28.093" v="38" actId="20577"/>
        <pc:sldMkLst>
          <pc:docMk/>
          <pc:sldMk cId="645388785" sldId="329"/>
        </pc:sldMkLst>
      </pc:sldChg>
      <pc:sldChg chg="modNotesTx">
        <pc:chgData name="Ts. Mohammad Namazee Bin Mohd Nizam" userId="9d533fa8-ea75-4b6e-9e85-33cc37ac64c1" providerId="ADAL" clId="{0CA5D2DF-C4F7-45E7-8F3F-8446C7DDAAA0}" dt="2024-07-24T06:16:08.007" v="61" actId="5793"/>
        <pc:sldMkLst>
          <pc:docMk/>
          <pc:sldMk cId="193489751" sldId="331"/>
        </pc:sldMkLst>
      </pc:sldChg>
      <pc:sldChg chg="modNotesTx">
        <pc:chgData name="Ts. Mohammad Namazee Bin Mohd Nizam" userId="9d533fa8-ea75-4b6e-9e85-33cc37ac64c1" providerId="ADAL" clId="{0CA5D2DF-C4F7-45E7-8F3F-8446C7DDAAA0}" dt="2024-07-24T06:17:41.681" v="62"/>
        <pc:sldMkLst>
          <pc:docMk/>
          <pc:sldMk cId="2388302800" sldId="332"/>
        </pc:sldMkLst>
      </pc:sldChg>
      <pc:sldChg chg="addSp modSp mod modNotesTx">
        <pc:chgData name="Ts. Mohammad Namazee Bin Mohd Nizam" userId="9d533fa8-ea75-4b6e-9e85-33cc37ac64c1" providerId="ADAL" clId="{0CA5D2DF-C4F7-45E7-8F3F-8446C7DDAAA0}" dt="2024-07-25T03:13:11.036" v="106" actId="403"/>
        <pc:sldMkLst>
          <pc:docMk/>
          <pc:sldMk cId="561592267" sldId="333"/>
        </pc:sldMkLst>
        <pc:spChg chg="add mod">
          <ac:chgData name="Ts. Mohammad Namazee Bin Mohd Nizam" userId="9d533fa8-ea75-4b6e-9e85-33cc37ac64c1" providerId="ADAL" clId="{0CA5D2DF-C4F7-45E7-8F3F-8446C7DDAAA0}" dt="2024-07-25T03:12:23.647" v="70" actId="1076"/>
          <ac:spMkLst>
            <pc:docMk/>
            <pc:sldMk cId="561592267" sldId="333"/>
            <ac:spMk id="2" creationId="{CB82F86F-5119-7B7B-273B-E0CE3FA96A77}"/>
          </ac:spMkLst>
        </pc:spChg>
        <pc:spChg chg="mod">
          <ac:chgData name="Ts. Mohammad Namazee Bin Mohd Nizam" userId="9d533fa8-ea75-4b6e-9e85-33cc37ac64c1" providerId="ADAL" clId="{0CA5D2DF-C4F7-45E7-8F3F-8446C7DDAAA0}" dt="2024-07-25T03:11:46.216" v="63" actId="14100"/>
          <ac:spMkLst>
            <pc:docMk/>
            <pc:sldMk cId="561592267" sldId="333"/>
            <ac:spMk id="10" creationId="{92F26745-23EB-2E56-7574-8BA36E54675A}"/>
          </ac:spMkLst>
        </pc:spChg>
      </pc:sldChg>
      <pc:sldChg chg="modSp del">
        <pc:chgData name="Ts. Mohammad Namazee Bin Mohd Nizam" userId="9d533fa8-ea75-4b6e-9e85-33cc37ac64c1" providerId="ADAL" clId="{0CA5D2DF-C4F7-45E7-8F3F-8446C7DDAAA0}" dt="2024-07-25T03:13:17.202" v="107" actId="47"/>
        <pc:sldMkLst>
          <pc:docMk/>
          <pc:sldMk cId="3064994426" sldId="336"/>
        </pc:sldMkLst>
        <pc:spChg chg="mod">
          <ac:chgData name="Ts. Mohammad Namazee Bin Mohd Nizam" userId="9d533fa8-ea75-4b6e-9e85-33cc37ac64c1" providerId="ADAL" clId="{0CA5D2DF-C4F7-45E7-8F3F-8446C7DDAAA0}" dt="2024-07-25T03:12:00.057" v="65" actId="14100"/>
          <ac:spMkLst>
            <pc:docMk/>
            <pc:sldMk cId="3064994426" sldId="336"/>
            <ac:spMk id="10" creationId="{92F26745-23EB-2E56-7574-8BA36E54675A}"/>
          </ac:spMkLst>
        </pc:spChg>
      </pc:sldChg>
      <pc:sldChg chg="modNotesTx">
        <pc:chgData name="Ts. Mohammad Namazee Bin Mohd Nizam" userId="9d533fa8-ea75-4b6e-9e85-33cc37ac64c1" providerId="ADAL" clId="{0CA5D2DF-C4F7-45E7-8F3F-8446C7DDAAA0}" dt="2024-07-25T03:13:48.254" v="108" actId="20577"/>
        <pc:sldMkLst>
          <pc:docMk/>
          <pc:sldMk cId="3482614534" sldId="337"/>
        </pc:sldMkLst>
      </pc:sldChg>
      <pc:sldChg chg="modSp mod">
        <pc:chgData name="Ts. Mohammad Namazee Bin Mohd Nizam" userId="9d533fa8-ea75-4b6e-9e85-33cc37ac64c1" providerId="ADAL" clId="{0CA5D2DF-C4F7-45E7-8F3F-8446C7DDAAA0}" dt="2024-07-25T03:14:39.666" v="109" actId="20577"/>
        <pc:sldMkLst>
          <pc:docMk/>
          <pc:sldMk cId="1292601482" sldId="338"/>
        </pc:sldMkLst>
        <pc:spChg chg="mod">
          <ac:chgData name="Ts. Mohammad Namazee Bin Mohd Nizam" userId="9d533fa8-ea75-4b6e-9e85-33cc37ac64c1" providerId="ADAL" clId="{0CA5D2DF-C4F7-45E7-8F3F-8446C7DDAAA0}" dt="2024-07-25T03:14:39.666" v="109" actId="20577"/>
          <ac:spMkLst>
            <pc:docMk/>
            <pc:sldMk cId="1292601482" sldId="338"/>
            <ac:spMk id="10" creationId="{92F26745-23EB-2E56-7574-8BA36E54675A}"/>
          </ac:spMkLst>
        </pc:spChg>
      </pc:sldChg>
      <pc:sldChg chg="modNotesTx">
        <pc:chgData name="Ts. Mohammad Namazee Bin Mohd Nizam" userId="9d533fa8-ea75-4b6e-9e85-33cc37ac64c1" providerId="ADAL" clId="{0CA5D2DF-C4F7-45E7-8F3F-8446C7DDAAA0}" dt="2024-07-24T06:05:21.294" v="31"/>
        <pc:sldMkLst>
          <pc:docMk/>
          <pc:sldMk cId="1816255437" sldId="339"/>
        </pc:sldMkLst>
      </pc:sldChg>
      <pc:sldChg chg="modNotesTx">
        <pc:chgData name="Ts. Mohammad Namazee Bin Mohd Nizam" userId="9d533fa8-ea75-4b6e-9e85-33cc37ac64c1" providerId="ADAL" clId="{0CA5D2DF-C4F7-45E7-8F3F-8446C7DDAAA0}" dt="2024-07-24T06:05:53.934" v="33"/>
        <pc:sldMkLst>
          <pc:docMk/>
          <pc:sldMk cId="3494491711" sldId="340"/>
        </pc:sldMkLst>
      </pc:sldChg>
    </pc:docChg>
  </pc:docChgLst>
  <pc:docChgLst>
    <pc:chgData name="Ts. Mohammad Namazee Bin Mohd Nizam" userId="9d533fa8-ea75-4b6e-9e85-33cc37ac64c1" providerId="ADAL" clId="{A2839729-03A9-4775-95E2-5D4CFF04917E}"/>
    <pc:docChg chg="undo custSel addSld delSld modSld sldOrd modSection">
      <pc:chgData name="Ts. Mohammad Namazee Bin Mohd Nizam" userId="9d533fa8-ea75-4b6e-9e85-33cc37ac64c1" providerId="ADAL" clId="{A2839729-03A9-4775-95E2-5D4CFF04917E}" dt="2023-03-30T06:32:45.213" v="280" actId="207"/>
      <pc:docMkLst>
        <pc:docMk/>
      </pc:docMkLst>
      <pc:sldChg chg="modSp mod">
        <pc:chgData name="Ts. Mohammad Namazee Bin Mohd Nizam" userId="9d533fa8-ea75-4b6e-9e85-33cc37ac64c1" providerId="ADAL" clId="{A2839729-03A9-4775-95E2-5D4CFF04917E}" dt="2023-03-30T06:24:33.878" v="160" actId="20577"/>
        <pc:sldMkLst>
          <pc:docMk/>
          <pc:sldMk cId="3036573791" sldId="273"/>
        </pc:sldMkLst>
        <pc:spChg chg="mod">
          <ac:chgData name="Ts. Mohammad Namazee Bin Mohd Nizam" userId="9d533fa8-ea75-4b6e-9e85-33cc37ac64c1" providerId="ADAL" clId="{A2839729-03A9-4775-95E2-5D4CFF04917E}" dt="2023-03-30T06:24:33.878" v="160" actId="20577"/>
          <ac:spMkLst>
            <pc:docMk/>
            <pc:sldMk cId="3036573791" sldId="273"/>
            <ac:spMk id="5" creationId="{5F5ABE47-B1F9-1E34-B33E-A8FBDF32394C}"/>
          </ac:spMkLst>
        </pc:spChg>
      </pc:sldChg>
      <pc:sldChg chg="del">
        <pc:chgData name="Ts. Mohammad Namazee Bin Mohd Nizam" userId="9d533fa8-ea75-4b6e-9e85-33cc37ac64c1" providerId="ADAL" clId="{A2839729-03A9-4775-95E2-5D4CFF04917E}" dt="2023-03-30T06:24:09.639" v="135" actId="47"/>
        <pc:sldMkLst>
          <pc:docMk/>
          <pc:sldMk cId="1537800860" sldId="295"/>
        </pc:sldMkLst>
      </pc:sldChg>
      <pc:sldChg chg="modSp mod">
        <pc:chgData name="Ts. Mohammad Namazee Bin Mohd Nizam" userId="9d533fa8-ea75-4b6e-9e85-33cc37ac64c1" providerId="ADAL" clId="{A2839729-03A9-4775-95E2-5D4CFF04917E}" dt="2023-03-30T06:24:48.125" v="182" actId="20577"/>
        <pc:sldMkLst>
          <pc:docMk/>
          <pc:sldMk cId="1099552943" sldId="298"/>
        </pc:sldMkLst>
        <pc:spChg chg="mod">
          <ac:chgData name="Ts. Mohammad Namazee Bin Mohd Nizam" userId="9d533fa8-ea75-4b6e-9e85-33cc37ac64c1" providerId="ADAL" clId="{A2839729-03A9-4775-95E2-5D4CFF04917E}" dt="2023-03-30T06:24:48.125" v="182" actId="20577"/>
          <ac:spMkLst>
            <pc:docMk/>
            <pc:sldMk cId="1099552943" sldId="298"/>
            <ac:spMk id="9" creationId="{9D496500-6EFF-D6A4-A019-E1438C03575B}"/>
          </ac:spMkLst>
        </pc:spChg>
      </pc:sldChg>
      <pc:sldChg chg="add del">
        <pc:chgData name="Ts. Mohammad Namazee Bin Mohd Nizam" userId="9d533fa8-ea75-4b6e-9e85-33cc37ac64c1" providerId="ADAL" clId="{A2839729-03A9-4775-95E2-5D4CFF04917E}" dt="2023-03-30T06:25:22.632" v="185" actId="47"/>
        <pc:sldMkLst>
          <pc:docMk/>
          <pc:sldMk cId="1908408983" sldId="301"/>
        </pc:sldMkLst>
      </pc:sldChg>
      <pc:sldChg chg="del">
        <pc:chgData name="Ts. Mohammad Namazee Bin Mohd Nizam" userId="9d533fa8-ea75-4b6e-9e85-33cc37ac64c1" providerId="ADAL" clId="{A2839729-03A9-4775-95E2-5D4CFF04917E}" dt="2023-03-30T06:21:38.429" v="0" actId="47"/>
        <pc:sldMkLst>
          <pc:docMk/>
          <pc:sldMk cId="1473805768" sldId="312"/>
        </pc:sldMkLst>
      </pc:sldChg>
      <pc:sldChg chg="modSp mod">
        <pc:chgData name="Ts. Mohammad Namazee Bin Mohd Nizam" userId="9d533fa8-ea75-4b6e-9e85-33cc37ac64c1" providerId="ADAL" clId="{A2839729-03A9-4775-95E2-5D4CFF04917E}" dt="2023-03-30T06:22:10.712" v="5" actId="6549"/>
        <pc:sldMkLst>
          <pc:docMk/>
          <pc:sldMk cId="912778166" sldId="313"/>
        </pc:sldMkLst>
        <pc:spChg chg="mod">
          <ac:chgData name="Ts. Mohammad Namazee Bin Mohd Nizam" userId="9d533fa8-ea75-4b6e-9e85-33cc37ac64c1" providerId="ADAL" clId="{A2839729-03A9-4775-95E2-5D4CFF04917E}" dt="2023-03-30T06:22:10.712" v="5" actId="6549"/>
          <ac:spMkLst>
            <pc:docMk/>
            <pc:sldMk cId="912778166" sldId="313"/>
            <ac:spMk id="10" creationId="{92F26745-23EB-2E56-7574-8BA36E54675A}"/>
          </ac:spMkLst>
        </pc:spChg>
      </pc:sldChg>
      <pc:sldChg chg="addSp delSp modSp mod modNotesTx">
        <pc:chgData name="Ts. Mohammad Namazee Bin Mohd Nizam" userId="9d533fa8-ea75-4b6e-9e85-33cc37ac64c1" providerId="ADAL" clId="{A2839729-03A9-4775-95E2-5D4CFF04917E}" dt="2023-03-30T06:27:12.883" v="210"/>
        <pc:sldMkLst>
          <pc:docMk/>
          <pc:sldMk cId="3128003039" sldId="314"/>
        </pc:sldMkLst>
        <pc:spChg chg="mod">
          <ac:chgData name="Ts. Mohammad Namazee Bin Mohd Nizam" userId="9d533fa8-ea75-4b6e-9e85-33cc37ac64c1" providerId="ADAL" clId="{A2839729-03A9-4775-95E2-5D4CFF04917E}" dt="2023-03-30T06:26:32.664" v="199"/>
          <ac:spMkLst>
            <pc:docMk/>
            <pc:sldMk cId="3128003039" sldId="314"/>
            <ac:spMk id="8" creationId="{583C1208-BAFB-1268-112E-6D99EC02745F}"/>
          </ac:spMkLst>
        </pc:spChg>
        <pc:spChg chg="mod">
          <ac:chgData name="Ts. Mohammad Namazee Bin Mohd Nizam" userId="9d533fa8-ea75-4b6e-9e85-33cc37ac64c1" providerId="ADAL" clId="{A2839729-03A9-4775-95E2-5D4CFF04917E}" dt="2023-03-30T06:26:55.523" v="204"/>
          <ac:spMkLst>
            <pc:docMk/>
            <pc:sldMk cId="3128003039" sldId="314"/>
            <ac:spMk id="10" creationId="{92F26745-23EB-2E56-7574-8BA36E54675A}"/>
          </ac:spMkLst>
        </pc:spChg>
        <pc:picChg chg="del">
          <ac:chgData name="Ts. Mohammad Namazee Bin Mohd Nizam" userId="9d533fa8-ea75-4b6e-9e85-33cc37ac64c1" providerId="ADAL" clId="{A2839729-03A9-4775-95E2-5D4CFF04917E}" dt="2023-03-30T06:26:43.691" v="201" actId="478"/>
          <ac:picMkLst>
            <pc:docMk/>
            <pc:sldMk cId="3128003039" sldId="314"/>
            <ac:picMk id="3" creationId="{10A2A670-03C5-C3A4-54F8-786CDE466211}"/>
          </ac:picMkLst>
        </pc:picChg>
        <pc:picChg chg="add mod">
          <ac:chgData name="Ts. Mohammad Namazee Bin Mohd Nizam" userId="9d533fa8-ea75-4b6e-9e85-33cc37ac64c1" providerId="ADAL" clId="{A2839729-03A9-4775-95E2-5D4CFF04917E}" dt="2023-03-30T06:27:00.009" v="206" actId="1076"/>
          <ac:picMkLst>
            <pc:docMk/>
            <pc:sldMk cId="3128003039" sldId="314"/>
            <ac:picMk id="4" creationId="{246EAFFF-B66F-0145-BE54-0FF6602B364C}"/>
          </ac:picMkLst>
        </pc:picChg>
        <pc:picChg chg="add mod">
          <ac:chgData name="Ts. Mohammad Namazee Bin Mohd Nizam" userId="9d533fa8-ea75-4b6e-9e85-33cc37ac64c1" providerId="ADAL" clId="{A2839729-03A9-4775-95E2-5D4CFF04917E}" dt="2023-03-30T06:27:07.542" v="209" actId="1076"/>
          <ac:picMkLst>
            <pc:docMk/>
            <pc:sldMk cId="3128003039" sldId="314"/>
            <ac:picMk id="5" creationId="{96890E49-DB46-B8D4-C8EF-30670D008823}"/>
          </ac:picMkLst>
        </pc:picChg>
        <pc:picChg chg="add mod">
          <ac:chgData name="Ts. Mohammad Namazee Bin Mohd Nizam" userId="9d533fa8-ea75-4b6e-9e85-33cc37ac64c1" providerId="ADAL" clId="{A2839729-03A9-4775-95E2-5D4CFF04917E}" dt="2023-03-30T06:27:05.095" v="208"/>
          <ac:picMkLst>
            <pc:docMk/>
            <pc:sldMk cId="3128003039" sldId="314"/>
            <ac:picMk id="6" creationId="{51AE8F70-382D-6CE5-CFD9-8A190B25C0C1}"/>
          </ac:picMkLst>
        </pc:picChg>
      </pc:sldChg>
      <pc:sldChg chg="del">
        <pc:chgData name="Ts. Mohammad Namazee Bin Mohd Nizam" userId="9d533fa8-ea75-4b6e-9e85-33cc37ac64c1" providerId="ADAL" clId="{A2839729-03A9-4775-95E2-5D4CFF04917E}" dt="2023-03-30T06:22:30.884" v="6" actId="47"/>
        <pc:sldMkLst>
          <pc:docMk/>
          <pc:sldMk cId="182551128" sldId="315"/>
        </pc:sldMkLst>
      </pc:sldChg>
      <pc:sldChg chg="del">
        <pc:chgData name="Ts. Mohammad Namazee Bin Mohd Nizam" userId="9d533fa8-ea75-4b6e-9e85-33cc37ac64c1" providerId="ADAL" clId="{A2839729-03A9-4775-95E2-5D4CFF04917E}" dt="2023-03-30T06:21:39.465" v="1" actId="47"/>
        <pc:sldMkLst>
          <pc:docMk/>
          <pc:sldMk cId="3433732504" sldId="318"/>
        </pc:sldMkLst>
      </pc:sldChg>
      <pc:sldChg chg="del">
        <pc:chgData name="Ts. Mohammad Namazee Bin Mohd Nizam" userId="9d533fa8-ea75-4b6e-9e85-33cc37ac64c1" providerId="ADAL" clId="{A2839729-03A9-4775-95E2-5D4CFF04917E}" dt="2023-03-30T06:21:40.313" v="2" actId="47"/>
        <pc:sldMkLst>
          <pc:docMk/>
          <pc:sldMk cId="2801221285" sldId="319"/>
        </pc:sldMkLst>
      </pc:sldChg>
      <pc:sldChg chg="del">
        <pc:chgData name="Ts. Mohammad Namazee Bin Mohd Nizam" userId="9d533fa8-ea75-4b6e-9e85-33cc37ac64c1" providerId="ADAL" clId="{A2839729-03A9-4775-95E2-5D4CFF04917E}" dt="2023-03-30T06:21:41.866" v="3" actId="47"/>
        <pc:sldMkLst>
          <pc:docMk/>
          <pc:sldMk cId="929516940" sldId="320"/>
        </pc:sldMkLst>
      </pc:sldChg>
      <pc:sldChg chg="del">
        <pc:chgData name="Ts. Mohammad Namazee Bin Mohd Nizam" userId="9d533fa8-ea75-4b6e-9e85-33cc37ac64c1" providerId="ADAL" clId="{A2839729-03A9-4775-95E2-5D4CFF04917E}" dt="2023-03-30T06:21:44.046" v="4" actId="47"/>
        <pc:sldMkLst>
          <pc:docMk/>
          <pc:sldMk cId="1073594009" sldId="321"/>
        </pc:sldMkLst>
      </pc:sldChg>
      <pc:sldChg chg="modSp mod modNotesTx">
        <pc:chgData name="Ts. Mohammad Namazee Bin Mohd Nizam" userId="9d533fa8-ea75-4b6e-9e85-33cc37ac64c1" providerId="ADAL" clId="{A2839729-03A9-4775-95E2-5D4CFF04917E}" dt="2023-03-30T06:28:24.249" v="221"/>
        <pc:sldMkLst>
          <pc:docMk/>
          <pc:sldMk cId="550621525" sldId="324"/>
        </pc:sldMkLst>
        <pc:spChg chg="mod">
          <ac:chgData name="Ts. Mohammad Namazee Bin Mohd Nizam" userId="9d533fa8-ea75-4b6e-9e85-33cc37ac64c1" providerId="ADAL" clId="{A2839729-03A9-4775-95E2-5D4CFF04917E}" dt="2023-03-30T06:28:03.289" v="217"/>
          <ac:spMkLst>
            <pc:docMk/>
            <pc:sldMk cId="550621525" sldId="324"/>
            <ac:spMk id="8" creationId="{583C1208-BAFB-1268-112E-6D99EC02745F}"/>
          </ac:spMkLst>
        </pc:spChg>
        <pc:spChg chg="mod">
          <ac:chgData name="Ts. Mohammad Namazee Bin Mohd Nizam" userId="9d533fa8-ea75-4b6e-9e85-33cc37ac64c1" providerId="ADAL" clId="{A2839729-03A9-4775-95E2-5D4CFF04917E}" dt="2023-03-30T06:28:16.893" v="220" actId="255"/>
          <ac:spMkLst>
            <pc:docMk/>
            <pc:sldMk cId="550621525" sldId="324"/>
            <ac:spMk id="10" creationId="{92F26745-23EB-2E56-7574-8BA36E54675A}"/>
          </ac:spMkLst>
        </pc:spChg>
      </pc:sldChg>
      <pc:sldChg chg="addSp delSp modSp add modNotesTx">
        <pc:chgData name="Ts. Mohammad Namazee Bin Mohd Nizam" userId="9d533fa8-ea75-4b6e-9e85-33cc37ac64c1" providerId="ADAL" clId="{A2839729-03A9-4775-95E2-5D4CFF04917E}" dt="2023-03-30T06:26:01.403" v="194"/>
        <pc:sldMkLst>
          <pc:docMk/>
          <pc:sldMk cId="3629509405" sldId="326"/>
        </pc:sldMkLst>
        <pc:spChg chg="del">
          <ac:chgData name="Ts. Mohammad Namazee Bin Mohd Nizam" userId="9d533fa8-ea75-4b6e-9e85-33cc37ac64c1" providerId="ADAL" clId="{A2839729-03A9-4775-95E2-5D4CFF04917E}" dt="2023-03-30T06:25:49.989" v="188" actId="478"/>
          <ac:spMkLst>
            <pc:docMk/>
            <pc:sldMk cId="3629509405" sldId="326"/>
            <ac:spMk id="2" creationId="{DE7ACFED-BE19-4A2D-96DF-E99E01DA3A5F}"/>
          </ac:spMkLst>
        </pc:spChg>
        <pc:spChg chg="del">
          <ac:chgData name="Ts. Mohammad Namazee Bin Mohd Nizam" userId="9d533fa8-ea75-4b6e-9e85-33cc37ac64c1" providerId="ADAL" clId="{A2839729-03A9-4775-95E2-5D4CFF04917E}" dt="2023-03-30T06:25:48.248" v="187" actId="478"/>
          <ac:spMkLst>
            <pc:docMk/>
            <pc:sldMk cId="3629509405" sldId="326"/>
            <ac:spMk id="3" creationId="{EAD818AC-3AC5-881C-9652-B1642A0DB635}"/>
          </ac:spMkLst>
        </pc:spChg>
        <pc:spChg chg="add del mod">
          <ac:chgData name="Ts. Mohammad Namazee Bin Mohd Nizam" userId="9d533fa8-ea75-4b6e-9e85-33cc37ac64c1" providerId="ADAL" clId="{A2839729-03A9-4775-95E2-5D4CFF04917E}" dt="2023-03-30T06:25:54.823" v="191" actId="478"/>
          <ac:spMkLst>
            <pc:docMk/>
            <pc:sldMk cId="3629509405" sldId="326"/>
            <ac:spMk id="4" creationId="{813D45F0-30FB-AF1C-E250-6D3531198932}"/>
          </ac:spMkLst>
        </pc:spChg>
        <pc:spChg chg="add del mod">
          <ac:chgData name="Ts. Mohammad Namazee Bin Mohd Nizam" userId="9d533fa8-ea75-4b6e-9e85-33cc37ac64c1" providerId="ADAL" clId="{A2839729-03A9-4775-95E2-5D4CFF04917E}" dt="2023-03-30T06:25:55.670" v="192" actId="478"/>
          <ac:spMkLst>
            <pc:docMk/>
            <pc:sldMk cId="3629509405" sldId="326"/>
            <ac:spMk id="5" creationId="{C8FED1FD-C553-2568-427B-EB620128585F}"/>
          </ac:spMkLst>
        </pc:spChg>
        <pc:spChg chg="del">
          <ac:chgData name="Ts. Mohammad Namazee Bin Mohd Nizam" userId="9d533fa8-ea75-4b6e-9e85-33cc37ac64c1" providerId="ADAL" clId="{A2839729-03A9-4775-95E2-5D4CFF04917E}" dt="2023-03-30T06:25:53.395" v="190" actId="478"/>
          <ac:spMkLst>
            <pc:docMk/>
            <pc:sldMk cId="3629509405" sldId="326"/>
            <ac:spMk id="8" creationId="{583C1208-BAFB-1268-112E-6D99EC02745F}"/>
          </ac:spMkLst>
        </pc:spChg>
        <pc:spChg chg="del">
          <ac:chgData name="Ts. Mohammad Namazee Bin Mohd Nizam" userId="9d533fa8-ea75-4b6e-9e85-33cc37ac64c1" providerId="ADAL" clId="{A2839729-03A9-4775-95E2-5D4CFF04917E}" dt="2023-03-30T06:25:51.776" v="189" actId="478"/>
          <ac:spMkLst>
            <pc:docMk/>
            <pc:sldMk cId="3629509405" sldId="326"/>
            <ac:spMk id="10" creationId="{92F26745-23EB-2E56-7574-8BA36E54675A}"/>
          </ac:spMkLst>
        </pc:spChg>
        <pc:picChg chg="add mod">
          <ac:chgData name="Ts. Mohammad Namazee Bin Mohd Nizam" userId="9d533fa8-ea75-4b6e-9e85-33cc37ac64c1" providerId="ADAL" clId="{A2839729-03A9-4775-95E2-5D4CFF04917E}" dt="2023-03-30T06:25:56.939" v="193"/>
          <ac:picMkLst>
            <pc:docMk/>
            <pc:sldMk cId="3629509405" sldId="326"/>
            <ac:picMk id="6" creationId="{9BFE5577-86C0-4268-D56C-77B615B9EC21}"/>
          </ac:picMkLst>
        </pc:picChg>
      </pc:sldChg>
      <pc:sldChg chg="addSp delSp modSp add">
        <pc:chgData name="Ts. Mohammad Namazee Bin Mohd Nizam" userId="9d533fa8-ea75-4b6e-9e85-33cc37ac64c1" providerId="ADAL" clId="{A2839729-03A9-4775-95E2-5D4CFF04917E}" dt="2023-03-30T06:26:10.321" v="197"/>
        <pc:sldMkLst>
          <pc:docMk/>
          <pc:sldMk cId="3502231682" sldId="327"/>
        </pc:sldMkLst>
        <pc:picChg chg="add mod">
          <ac:chgData name="Ts. Mohammad Namazee Bin Mohd Nizam" userId="9d533fa8-ea75-4b6e-9e85-33cc37ac64c1" providerId="ADAL" clId="{A2839729-03A9-4775-95E2-5D4CFF04917E}" dt="2023-03-30T06:26:10.321" v="197"/>
          <ac:picMkLst>
            <pc:docMk/>
            <pc:sldMk cId="3502231682" sldId="327"/>
            <ac:picMk id="2" creationId="{144664D3-DE00-D11E-FAE5-19B58BB5F3BE}"/>
          </ac:picMkLst>
        </pc:picChg>
        <pc:picChg chg="del">
          <ac:chgData name="Ts. Mohammad Namazee Bin Mohd Nizam" userId="9d533fa8-ea75-4b6e-9e85-33cc37ac64c1" providerId="ADAL" clId="{A2839729-03A9-4775-95E2-5D4CFF04917E}" dt="2023-03-30T06:26:10.187" v="196" actId="478"/>
          <ac:picMkLst>
            <pc:docMk/>
            <pc:sldMk cId="3502231682" sldId="327"/>
            <ac:picMk id="6" creationId="{9BFE5577-86C0-4268-D56C-77B615B9EC21}"/>
          </ac:picMkLst>
        </pc:picChg>
      </pc:sldChg>
      <pc:sldChg chg="add del">
        <pc:chgData name="Ts. Mohammad Namazee Bin Mohd Nizam" userId="9d533fa8-ea75-4b6e-9e85-33cc37ac64c1" providerId="ADAL" clId="{A2839729-03A9-4775-95E2-5D4CFF04917E}" dt="2023-03-30T06:29:55.544" v="226" actId="47"/>
        <pc:sldMkLst>
          <pc:docMk/>
          <pc:sldMk cId="1563785939" sldId="328"/>
        </pc:sldMkLst>
      </pc:sldChg>
      <pc:sldChg chg="delSp modSp add mod">
        <pc:chgData name="Ts. Mohammad Namazee Bin Mohd Nizam" userId="9d533fa8-ea75-4b6e-9e85-33cc37ac64c1" providerId="ADAL" clId="{A2839729-03A9-4775-95E2-5D4CFF04917E}" dt="2023-03-30T06:27:30.601" v="215"/>
        <pc:sldMkLst>
          <pc:docMk/>
          <pc:sldMk cId="645388785" sldId="329"/>
        </pc:sldMkLst>
        <pc:spChg chg="mod">
          <ac:chgData name="Ts. Mohammad Namazee Bin Mohd Nizam" userId="9d533fa8-ea75-4b6e-9e85-33cc37ac64c1" providerId="ADAL" clId="{A2839729-03A9-4775-95E2-5D4CFF04917E}" dt="2023-03-30T06:27:30.601" v="215"/>
          <ac:spMkLst>
            <pc:docMk/>
            <pc:sldMk cId="645388785" sldId="329"/>
            <ac:spMk id="10" creationId="{92F26745-23EB-2E56-7574-8BA36E54675A}"/>
          </ac:spMkLst>
        </pc:spChg>
        <pc:picChg chg="del">
          <ac:chgData name="Ts. Mohammad Namazee Bin Mohd Nizam" userId="9d533fa8-ea75-4b6e-9e85-33cc37ac64c1" providerId="ADAL" clId="{A2839729-03A9-4775-95E2-5D4CFF04917E}" dt="2023-03-30T06:27:25.253" v="212" actId="478"/>
          <ac:picMkLst>
            <pc:docMk/>
            <pc:sldMk cId="645388785" sldId="329"/>
            <ac:picMk id="4" creationId="{246EAFFF-B66F-0145-BE54-0FF6602B364C}"/>
          </ac:picMkLst>
        </pc:picChg>
        <pc:picChg chg="del">
          <ac:chgData name="Ts. Mohammad Namazee Bin Mohd Nizam" userId="9d533fa8-ea75-4b6e-9e85-33cc37ac64c1" providerId="ADAL" clId="{A2839729-03A9-4775-95E2-5D4CFF04917E}" dt="2023-03-30T06:27:26.760" v="213" actId="478"/>
          <ac:picMkLst>
            <pc:docMk/>
            <pc:sldMk cId="645388785" sldId="329"/>
            <ac:picMk id="5" creationId="{96890E49-DB46-B8D4-C8EF-30670D008823}"/>
          </ac:picMkLst>
        </pc:picChg>
        <pc:picChg chg="del">
          <ac:chgData name="Ts. Mohammad Namazee Bin Mohd Nizam" userId="9d533fa8-ea75-4b6e-9e85-33cc37ac64c1" providerId="ADAL" clId="{A2839729-03A9-4775-95E2-5D4CFF04917E}" dt="2023-03-30T06:27:28.187" v="214" actId="478"/>
          <ac:picMkLst>
            <pc:docMk/>
            <pc:sldMk cId="645388785" sldId="329"/>
            <ac:picMk id="6" creationId="{51AE8F70-382D-6CE5-CFD9-8A190B25C0C1}"/>
          </ac:picMkLst>
        </pc:picChg>
      </pc:sldChg>
      <pc:sldChg chg="add">
        <pc:chgData name="Ts. Mohammad Namazee Bin Mohd Nizam" userId="9d533fa8-ea75-4b6e-9e85-33cc37ac64c1" providerId="ADAL" clId="{A2839729-03A9-4775-95E2-5D4CFF04917E}" dt="2023-03-30T06:27:56.812" v="216" actId="2890"/>
        <pc:sldMkLst>
          <pc:docMk/>
          <pc:sldMk cId="1922541914" sldId="330"/>
        </pc:sldMkLst>
      </pc:sldChg>
      <pc:sldChg chg="modSp add mod modNotesTx">
        <pc:chgData name="Ts. Mohammad Namazee Bin Mohd Nizam" userId="9d533fa8-ea75-4b6e-9e85-33cc37ac64c1" providerId="ADAL" clId="{A2839729-03A9-4775-95E2-5D4CFF04917E}" dt="2023-03-30T06:32:45.213" v="280" actId="207"/>
        <pc:sldMkLst>
          <pc:docMk/>
          <pc:sldMk cId="193489751" sldId="331"/>
        </pc:sldMkLst>
        <pc:spChg chg="mod">
          <ac:chgData name="Ts. Mohammad Namazee Bin Mohd Nizam" userId="9d533fa8-ea75-4b6e-9e85-33cc37ac64c1" providerId="ADAL" clId="{A2839729-03A9-4775-95E2-5D4CFF04917E}" dt="2023-03-30T06:32:45.213" v="280" actId="207"/>
          <ac:spMkLst>
            <pc:docMk/>
            <pc:sldMk cId="193489751" sldId="331"/>
            <ac:spMk id="8" creationId="{583C1208-BAFB-1268-112E-6D99EC02745F}"/>
          </ac:spMkLst>
        </pc:spChg>
        <pc:spChg chg="mod">
          <ac:chgData name="Ts. Mohammad Namazee Bin Mohd Nizam" userId="9d533fa8-ea75-4b6e-9e85-33cc37ac64c1" providerId="ADAL" clId="{A2839729-03A9-4775-95E2-5D4CFF04917E}" dt="2023-03-30T06:28:39.332" v="224"/>
          <ac:spMkLst>
            <pc:docMk/>
            <pc:sldMk cId="193489751" sldId="331"/>
            <ac:spMk id="10" creationId="{92F26745-23EB-2E56-7574-8BA36E54675A}"/>
          </ac:spMkLst>
        </pc:spChg>
      </pc:sldChg>
      <pc:sldChg chg="addSp delSp modSp add mod modNotesTx">
        <pc:chgData name="Ts. Mohammad Namazee Bin Mohd Nizam" userId="9d533fa8-ea75-4b6e-9e85-33cc37ac64c1" providerId="ADAL" clId="{A2839729-03A9-4775-95E2-5D4CFF04917E}" dt="2023-03-30T06:30:38.370" v="234" actId="1076"/>
        <pc:sldMkLst>
          <pc:docMk/>
          <pc:sldMk cId="2388302800" sldId="332"/>
        </pc:sldMkLst>
        <pc:spChg chg="add del mod">
          <ac:chgData name="Ts. Mohammad Namazee Bin Mohd Nizam" userId="9d533fa8-ea75-4b6e-9e85-33cc37ac64c1" providerId="ADAL" clId="{A2839729-03A9-4775-95E2-5D4CFF04917E}" dt="2023-03-30T06:30:36.371" v="232" actId="478"/>
          <ac:spMkLst>
            <pc:docMk/>
            <pc:sldMk cId="2388302800" sldId="332"/>
            <ac:spMk id="2" creationId="{F77FE5DA-B3E8-3D24-4B57-6E7949C46C86}"/>
          </ac:spMkLst>
        </pc:spChg>
        <pc:spChg chg="mod">
          <ac:chgData name="Ts. Mohammad Namazee Bin Mohd Nizam" userId="9d533fa8-ea75-4b6e-9e85-33cc37ac64c1" providerId="ADAL" clId="{A2839729-03A9-4775-95E2-5D4CFF04917E}" dt="2023-03-30T06:30:24.623" v="229"/>
          <ac:spMkLst>
            <pc:docMk/>
            <pc:sldMk cId="2388302800" sldId="332"/>
            <ac:spMk id="8" creationId="{583C1208-BAFB-1268-112E-6D99EC02745F}"/>
          </ac:spMkLst>
        </pc:spChg>
        <pc:spChg chg="del">
          <ac:chgData name="Ts. Mohammad Namazee Bin Mohd Nizam" userId="9d533fa8-ea75-4b6e-9e85-33cc37ac64c1" providerId="ADAL" clId="{A2839729-03A9-4775-95E2-5D4CFF04917E}" dt="2023-03-30T06:30:34.227" v="231" actId="478"/>
          <ac:spMkLst>
            <pc:docMk/>
            <pc:sldMk cId="2388302800" sldId="332"/>
            <ac:spMk id="10" creationId="{92F26745-23EB-2E56-7574-8BA36E54675A}"/>
          </ac:spMkLst>
        </pc:spChg>
        <pc:picChg chg="add mod">
          <ac:chgData name="Ts. Mohammad Namazee Bin Mohd Nizam" userId="9d533fa8-ea75-4b6e-9e85-33cc37ac64c1" providerId="ADAL" clId="{A2839729-03A9-4775-95E2-5D4CFF04917E}" dt="2023-03-30T06:30:38.370" v="234" actId="1076"/>
          <ac:picMkLst>
            <pc:docMk/>
            <pc:sldMk cId="2388302800" sldId="332"/>
            <ac:picMk id="3" creationId="{558EA626-A032-9D64-3027-C87EADC14407}"/>
          </ac:picMkLst>
        </pc:picChg>
      </pc:sldChg>
      <pc:sldChg chg="modSp add mod ord modNotesTx">
        <pc:chgData name="Ts. Mohammad Namazee Bin Mohd Nizam" userId="9d533fa8-ea75-4b6e-9e85-33cc37ac64c1" providerId="ADAL" clId="{A2839729-03A9-4775-95E2-5D4CFF04917E}" dt="2023-03-30T06:31:10.529" v="242"/>
        <pc:sldMkLst>
          <pc:docMk/>
          <pc:sldMk cId="561592267" sldId="333"/>
        </pc:sldMkLst>
        <pc:spChg chg="mod">
          <ac:chgData name="Ts. Mohammad Namazee Bin Mohd Nizam" userId="9d533fa8-ea75-4b6e-9e85-33cc37ac64c1" providerId="ADAL" clId="{A2839729-03A9-4775-95E2-5D4CFF04917E}" dt="2023-03-30T06:31:05.728" v="241"/>
          <ac:spMkLst>
            <pc:docMk/>
            <pc:sldMk cId="561592267" sldId="333"/>
            <ac:spMk id="8" creationId="{583C1208-BAFB-1268-112E-6D99EC02745F}"/>
          </ac:spMkLst>
        </pc:spChg>
        <pc:spChg chg="mod">
          <ac:chgData name="Ts. Mohammad Namazee Bin Mohd Nizam" userId="9d533fa8-ea75-4b6e-9e85-33cc37ac64c1" providerId="ADAL" clId="{A2839729-03A9-4775-95E2-5D4CFF04917E}" dt="2023-03-30T06:31:10.529" v="242"/>
          <ac:spMkLst>
            <pc:docMk/>
            <pc:sldMk cId="561592267" sldId="333"/>
            <ac:spMk id="10" creationId="{92F26745-23EB-2E56-7574-8BA36E54675A}"/>
          </ac:spMkLst>
        </pc:spChg>
      </pc:sldChg>
      <pc:sldChg chg="add del">
        <pc:chgData name="Ts. Mohammad Namazee Bin Mohd Nizam" userId="9d533fa8-ea75-4b6e-9e85-33cc37ac64c1" providerId="ADAL" clId="{A2839729-03A9-4775-95E2-5D4CFF04917E}" dt="2023-03-30T06:32:12.106" v="254" actId="47"/>
        <pc:sldMkLst>
          <pc:docMk/>
          <pc:sldMk cId="3127346110" sldId="334"/>
        </pc:sldMkLst>
      </pc:sldChg>
      <pc:sldChg chg="add del">
        <pc:chgData name="Ts. Mohammad Namazee Bin Mohd Nizam" userId="9d533fa8-ea75-4b6e-9e85-33cc37ac64c1" providerId="ADAL" clId="{A2839729-03A9-4775-95E2-5D4CFF04917E}" dt="2023-03-30T06:32:10.384" v="253" actId="47"/>
        <pc:sldMkLst>
          <pc:docMk/>
          <pc:sldMk cId="1834093749" sldId="335"/>
        </pc:sldMkLst>
      </pc:sldChg>
      <pc:sldChg chg="modSp add mod modNotesTx">
        <pc:chgData name="Ts. Mohammad Namazee Bin Mohd Nizam" userId="9d533fa8-ea75-4b6e-9e85-33cc37ac64c1" providerId="ADAL" clId="{A2839729-03A9-4775-95E2-5D4CFF04917E}" dt="2023-03-30T06:31:28.244" v="245"/>
        <pc:sldMkLst>
          <pc:docMk/>
          <pc:sldMk cId="3064994426" sldId="336"/>
        </pc:sldMkLst>
        <pc:spChg chg="mod">
          <ac:chgData name="Ts. Mohammad Namazee Bin Mohd Nizam" userId="9d533fa8-ea75-4b6e-9e85-33cc37ac64c1" providerId="ADAL" clId="{A2839729-03A9-4775-95E2-5D4CFF04917E}" dt="2023-03-30T06:31:23.491" v="244"/>
          <ac:spMkLst>
            <pc:docMk/>
            <pc:sldMk cId="3064994426" sldId="336"/>
            <ac:spMk id="10" creationId="{92F26745-23EB-2E56-7574-8BA36E54675A}"/>
          </ac:spMkLst>
        </pc:spChg>
      </pc:sldChg>
      <pc:sldChg chg="modSp add mod modNotesTx">
        <pc:chgData name="Ts. Mohammad Namazee Bin Mohd Nizam" userId="9d533fa8-ea75-4b6e-9e85-33cc37ac64c1" providerId="ADAL" clId="{A2839729-03A9-4775-95E2-5D4CFF04917E}" dt="2023-03-30T06:31:45.306" v="248" actId="20577"/>
        <pc:sldMkLst>
          <pc:docMk/>
          <pc:sldMk cId="3482614534" sldId="337"/>
        </pc:sldMkLst>
        <pc:spChg chg="mod">
          <ac:chgData name="Ts. Mohammad Namazee Bin Mohd Nizam" userId="9d533fa8-ea75-4b6e-9e85-33cc37ac64c1" providerId="ADAL" clId="{A2839729-03A9-4775-95E2-5D4CFF04917E}" dt="2023-03-30T06:31:42.743" v="247"/>
          <ac:spMkLst>
            <pc:docMk/>
            <pc:sldMk cId="3482614534" sldId="337"/>
            <ac:spMk id="10" creationId="{92F26745-23EB-2E56-7574-8BA36E54675A}"/>
          </ac:spMkLst>
        </pc:spChg>
      </pc:sldChg>
      <pc:sldChg chg="modSp add mod">
        <pc:chgData name="Ts. Mohammad Namazee Bin Mohd Nizam" userId="9d533fa8-ea75-4b6e-9e85-33cc37ac64c1" providerId="ADAL" clId="{A2839729-03A9-4775-95E2-5D4CFF04917E}" dt="2023-03-30T06:32:01.174" v="252" actId="404"/>
        <pc:sldMkLst>
          <pc:docMk/>
          <pc:sldMk cId="1292601482" sldId="338"/>
        </pc:sldMkLst>
        <pc:spChg chg="mod">
          <ac:chgData name="Ts. Mohammad Namazee Bin Mohd Nizam" userId="9d533fa8-ea75-4b6e-9e85-33cc37ac64c1" providerId="ADAL" clId="{A2839729-03A9-4775-95E2-5D4CFF04917E}" dt="2023-03-30T06:32:01.174" v="252" actId="404"/>
          <ac:spMkLst>
            <pc:docMk/>
            <pc:sldMk cId="1292601482" sldId="338"/>
            <ac:spMk id="10" creationId="{92F26745-23EB-2E56-7574-8BA36E54675A}"/>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jpe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 Primary Industry</a:t>
            </a:r>
          </a:p>
          <a:p>
            <a:r>
              <a:rPr lang="en-US" b="1" dirty="0"/>
              <a:t>Description</a:t>
            </a:r>
            <a:r>
              <a:rPr lang="en-US" dirty="0"/>
              <a:t>: This sector involves the extraction and harvesting of natural resources directly from the Earth. Activities in this industry provide the raw materials that are essential for other industries.</a:t>
            </a:r>
          </a:p>
          <a:p>
            <a:pPr>
              <a:buFont typeface="Arial" panose="020B0604020202020204" pitchFamily="34" charset="0"/>
              <a:buChar char="•"/>
            </a:pPr>
            <a:r>
              <a:rPr lang="en-US" b="1" dirty="0"/>
              <a:t>Examples</a:t>
            </a:r>
            <a:r>
              <a:rPr lang="en-US" dirty="0"/>
              <a:t>:</a:t>
            </a:r>
          </a:p>
          <a:p>
            <a:pPr marL="742950" lvl="1" indent="-285750">
              <a:buFont typeface="Arial" panose="020B0604020202020204" pitchFamily="34" charset="0"/>
              <a:buChar char="•"/>
            </a:pPr>
            <a:r>
              <a:rPr lang="en-US" b="1" dirty="0"/>
              <a:t>Mining</a:t>
            </a:r>
            <a:r>
              <a:rPr lang="en-US" dirty="0"/>
              <a:t>: Extraction of minerals, metals, and other geological materials from the Earth.</a:t>
            </a:r>
          </a:p>
          <a:p>
            <a:pPr marL="742950" lvl="1" indent="-285750">
              <a:buFont typeface="Arial" panose="020B0604020202020204" pitchFamily="34" charset="0"/>
              <a:buChar char="•"/>
            </a:pPr>
            <a:r>
              <a:rPr lang="en-US" b="1" dirty="0"/>
              <a:t>Farming</a:t>
            </a:r>
            <a:r>
              <a:rPr lang="en-US" dirty="0"/>
              <a:t>: Cultivation of crops and rearing of animals for food, fiber, medicinal plants, and other products used to sustain and enhance human life.</a:t>
            </a:r>
          </a:p>
          <a:p>
            <a:pPr marL="742950" lvl="1" indent="-285750">
              <a:buFont typeface="Arial" panose="020B0604020202020204" pitchFamily="34" charset="0"/>
              <a:buChar char="•"/>
            </a:pPr>
            <a:r>
              <a:rPr lang="en-US" b="1" dirty="0"/>
              <a:t>Fishing</a:t>
            </a:r>
            <a:r>
              <a:rPr lang="en-US" dirty="0"/>
              <a:t>: Harvesting fish and other aquatic organisms from oceans, rivers, and lakes.</a:t>
            </a:r>
          </a:p>
          <a:p>
            <a:r>
              <a:rPr lang="en-US" b="1" dirty="0"/>
              <a:t>2. Secondary Industry</a:t>
            </a:r>
          </a:p>
          <a:p>
            <a:r>
              <a:rPr lang="en-US" b="1" dirty="0"/>
              <a:t>Description</a:t>
            </a:r>
            <a:r>
              <a:rPr lang="en-US" dirty="0"/>
              <a:t>: This sector involves transforming raw materials obtained from the primary sector into finished goods or products. It includes all manufacturing and construction activities.</a:t>
            </a:r>
          </a:p>
          <a:p>
            <a:pPr>
              <a:buFont typeface="Arial" panose="020B0604020202020204" pitchFamily="34" charset="0"/>
              <a:buChar char="•"/>
            </a:pPr>
            <a:r>
              <a:rPr lang="en-US" b="1" dirty="0"/>
              <a:t>Examples</a:t>
            </a:r>
            <a:r>
              <a:rPr lang="en-US" dirty="0"/>
              <a:t>:</a:t>
            </a:r>
          </a:p>
          <a:p>
            <a:pPr marL="742950" lvl="1" indent="-285750">
              <a:buFont typeface="Arial" panose="020B0604020202020204" pitchFamily="34" charset="0"/>
              <a:buChar char="•"/>
            </a:pPr>
            <a:r>
              <a:rPr lang="en-US" b="1" dirty="0"/>
              <a:t>Making Steel</a:t>
            </a:r>
            <a:r>
              <a:rPr lang="en-US" dirty="0"/>
              <a:t>: Processing iron ore into steel, which is then used for various applications such as construction, automotive, and manufacturing.</a:t>
            </a:r>
          </a:p>
          <a:p>
            <a:pPr marL="742950" lvl="1" indent="-285750">
              <a:buFont typeface="Arial" panose="020B0604020202020204" pitchFamily="34" charset="0"/>
              <a:buChar char="•"/>
            </a:pPr>
            <a:r>
              <a:rPr lang="en-US" b="1" dirty="0"/>
              <a:t>Car Manufacturing</a:t>
            </a:r>
            <a:r>
              <a:rPr lang="en-US" dirty="0"/>
              <a:t>: Assembling various components like engines, wheels, and bodies to produce vehicles.</a:t>
            </a:r>
          </a:p>
          <a:p>
            <a:r>
              <a:rPr lang="en-US" b="1" dirty="0"/>
              <a:t>3. Tertiary Industry</a:t>
            </a:r>
          </a:p>
          <a:p>
            <a:r>
              <a:rPr lang="en-US" b="1" dirty="0"/>
              <a:t>Description</a:t>
            </a:r>
            <a:r>
              <a:rPr lang="en-US" dirty="0"/>
              <a:t>: This sector provides services rather than goods. It encompasses a wide range of activities that help support the economy by offering services to businesses and individuals.</a:t>
            </a:r>
          </a:p>
          <a:p>
            <a:pPr>
              <a:buFont typeface="Arial" panose="020B0604020202020204" pitchFamily="34" charset="0"/>
              <a:buChar char="•"/>
            </a:pPr>
            <a:r>
              <a:rPr lang="en-US" b="1" dirty="0"/>
              <a:t>Examples</a:t>
            </a:r>
            <a:r>
              <a:rPr lang="en-US" dirty="0"/>
              <a:t>:</a:t>
            </a:r>
          </a:p>
          <a:p>
            <a:pPr marL="742950" lvl="1" indent="-285750">
              <a:buFont typeface="Arial" panose="020B0604020202020204" pitchFamily="34" charset="0"/>
              <a:buChar char="•"/>
            </a:pPr>
            <a:r>
              <a:rPr lang="en-US" b="1" dirty="0"/>
              <a:t>Nursing</a:t>
            </a:r>
            <a:r>
              <a:rPr lang="en-US" dirty="0"/>
              <a:t>: Providing healthcare and support to patients in hospitals, clinics, and residential care facilities.</a:t>
            </a:r>
          </a:p>
          <a:p>
            <a:pPr marL="742950" lvl="1" indent="-285750">
              <a:buFont typeface="Arial" panose="020B0604020202020204" pitchFamily="34" charset="0"/>
              <a:buChar char="•"/>
            </a:pPr>
            <a:r>
              <a:rPr lang="en-US" b="1" dirty="0"/>
              <a:t>Teaching</a:t>
            </a:r>
            <a:r>
              <a:rPr lang="en-US" dirty="0"/>
              <a:t>: Educating and training individuals at schools, colleges, and universities.</a:t>
            </a:r>
          </a:p>
          <a:p>
            <a:r>
              <a:rPr lang="en-US" b="1" dirty="0"/>
              <a:t>4. Quaternary Industry</a:t>
            </a:r>
          </a:p>
          <a:p>
            <a:r>
              <a:rPr lang="en-US" b="1" dirty="0"/>
              <a:t>Description</a:t>
            </a:r>
            <a:r>
              <a:rPr lang="en-US" dirty="0"/>
              <a:t>: This sector involves knowledge-based activities that focus on research, development, and information technology. It is often considered a part of the tertiary sector but is distinguished by its emphasis on intellectual services and innovation.</a:t>
            </a:r>
          </a:p>
          <a:p>
            <a:pPr>
              <a:buFont typeface="Arial" panose="020B0604020202020204" pitchFamily="34" charset="0"/>
              <a:buChar char="•"/>
            </a:pPr>
            <a:r>
              <a:rPr lang="en-US" b="1" dirty="0"/>
              <a:t>Examples</a:t>
            </a:r>
            <a:r>
              <a:rPr lang="en-US" dirty="0"/>
              <a:t>:</a:t>
            </a:r>
          </a:p>
          <a:p>
            <a:pPr marL="742950" lvl="1" indent="-285750">
              <a:buFont typeface="Arial" panose="020B0604020202020204" pitchFamily="34" charset="0"/>
              <a:buChar char="•"/>
            </a:pPr>
            <a:r>
              <a:rPr lang="en-US" b="1" dirty="0"/>
              <a:t>Information Technology (IT)</a:t>
            </a:r>
            <a:r>
              <a:rPr lang="en-US" dirty="0"/>
              <a:t>: Developing software, managing databases, and providing digital solutions for various industries.</a:t>
            </a:r>
          </a:p>
          <a:p>
            <a:pPr marL="742950" lvl="1" indent="-285750">
              <a:buFont typeface="Arial" panose="020B0604020202020204" pitchFamily="34" charset="0"/>
              <a:buChar char="•"/>
            </a:pPr>
            <a:r>
              <a:rPr lang="en-US" b="1" dirty="0"/>
              <a:t>Research and Development (R&amp;D)</a:t>
            </a:r>
            <a:r>
              <a:rPr lang="en-US" dirty="0"/>
              <a:t>: Conducting scientific research and developing new products or processes to advance technology and improve existing methods.</a:t>
            </a:r>
          </a:p>
          <a:p>
            <a:r>
              <a:rPr lang="en-US" dirty="0"/>
              <a:t>These industries are interdependent, with each playing a crucial role in the overall economic structure. The primary industry supplies raw materials to the secondary industry, which produces goods used by the tertiary industry to provide services. The quaternary industry supports innovation and technological advancements across all sectors.</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4</a:t>
            </a:fld>
            <a:endParaRPr lang="en-US" dirty="0"/>
          </a:p>
        </p:txBody>
      </p:sp>
    </p:spTree>
    <p:extLst>
      <p:ext uri="{BB962C8B-B14F-4D97-AF65-F5344CB8AC3E}">
        <p14:creationId xmlns:p14="http://schemas.microsoft.com/office/powerpoint/2010/main" val="36775923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17F45C-57FC-7A53-0687-AC4999B2EF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2A09EF-53D7-D02E-1052-3C6AAFB402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F8AF81-8747-AC5D-B08B-1D250AC8C25F}"/>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Reference URL: https://www.jotmi.org/index.php/GT/article/view/art400/863</a:t>
            </a:r>
          </a:p>
          <a:p>
            <a:endParaRPr lang="en-MY" dirty="0"/>
          </a:p>
          <a:p>
            <a:r>
              <a:rPr lang="en-US" b="1" dirty="0"/>
              <a:t>ET Availability</a:t>
            </a:r>
            <a:r>
              <a:rPr lang="en-US" dirty="0"/>
              <a:t>:</a:t>
            </a:r>
          </a:p>
          <a:p>
            <a:pPr>
              <a:buFont typeface="Arial" panose="020B0604020202020204" pitchFamily="34" charset="0"/>
              <a:buChar char="•"/>
            </a:pPr>
            <a:r>
              <a:rPr lang="en-US" b="1" dirty="0"/>
              <a:t>Description</a:t>
            </a:r>
            <a:r>
              <a:rPr lang="en-US" dirty="0"/>
              <a:t>: ET is typically available for use in specific contexts or within the country that creates or invents it.</a:t>
            </a:r>
          </a:p>
          <a:p>
            <a:r>
              <a:rPr lang="en-US" b="1" dirty="0"/>
              <a:t>ETs are not usually fully investigated &amp; researched</a:t>
            </a:r>
            <a:r>
              <a:rPr lang="en-US" dirty="0"/>
              <a:t>:</a:t>
            </a:r>
          </a:p>
          <a:p>
            <a:pPr>
              <a:buFont typeface="Arial" panose="020B0604020202020204" pitchFamily="34" charset="0"/>
              <a:buChar char="•"/>
            </a:pPr>
            <a:r>
              <a:rPr lang="en-US" b="1" dirty="0"/>
              <a:t>Description</a:t>
            </a:r>
            <a:r>
              <a:rPr lang="en-US" dirty="0"/>
              <a:t>: Most information on ET comes from white papers and technical reports by manufacturers, with limited scientific or academic research.</a:t>
            </a:r>
          </a:p>
          <a:p>
            <a:endParaRPr lang="en-MY" dirty="0"/>
          </a:p>
        </p:txBody>
      </p:sp>
      <p:sp>
        <p:nvSpPr>
          <p:cNvPr id="4" name="Slide Number Placeholder 3">
            <a:extLst>
              <a:ext uri="{FF2B5EF4-FFF2-40B4-BE49-F238E27FC236}">
                <a16:creationId xmlns:a16="http://schemas.microsoft.com/office/drawing/2014/main" id="{916CD528-AA1E-17D9-1434-398B8D418148}"/>
              </a:ext>
            </a:extLst>
          </p:cNvPr>
          <p:cNvSpPr>
            <a:spLocks noGrp="1"/>
          </p:cNvSpPr>
          <p:nvPr>
            <p:ph type="sldNum" sz="quarter" idx="5"/>
          </p:nvPr>
        </p:nvSpPr>
        <p:spPr/>
        <p:txBody>
          <a:bodyPr/>
          <a:lstStyle/>
          <a:p>
            <a:fld id="{6630D94D-E1CF-4942-9670-7567F4F44871}" type="slidenum">
              <a:rPr lang="en-US" smtClean="0"/>
              <a:t>13</a:t>
            </a:fld>
            <a:endParaRPr lang="en-US" dirty="0"/>
          </a:p>
        </p:txBody>
      </p:sp>
    </p:spTree>
    <p:extLst>
      <p:ext uri="{BB962C8B-B14F-4D97-AF65-F5344CB8AC3E}">
        <p14:creationId xmlns:p14="http://schemas.microsoft.com/office/powerpoint/2010/main" val="3747655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altLang="en-US" b="1" dirty="0">
                <a:latin typeface="Arial" panose="020B0604020202020204" pitchFamily="34" charset="0"/>
              </a:rPr>
              <a:t>INCUMBENTS – </a:t>
            </a:r>
            <a:endParaRPr lang="en-US" altLang="en-US" b="1" dirty="0">
              <a:latin typeface="Arial" panose="020B0604020202020204" pitchFamily="34" charset="0"/>
            </a:endParaRPr>
          </a:p>
          <a:p>
            <a:r>
              <a:rPr lang="en-US" altLang="en-US" dirty="0">
                <a:latin typeface="Arial" panose="020B0604020202020204" pitchFamily="34" charset="0"/>
              </a:rPr>
              <a:t>"Incumbents" typically refers to established companies or organizations that already operate within a particular industry or market. These companies have a significant presence, often with well-established customer bases, brand recognition, and market share. In many cases, incumbents have been operating in their respective industries for a considerable amount of time and may have a dominant position compared to newer entrants or competitors. </a:t>
            </a:r>
            <a:r>
              <a:rPr lang="en-MY" altLang="en-US" dirty="0">
                <a:latin typeface="Arial" panose="020B0604020202020204" pitchFamily="34" charset="0"/>
              </a:rPr>
              <a:t>When newer techs come into picture, these incumbents sometimes are not able to keep up with the changes.</a:t>
            </a:r>
          </a:p>
          <a:p>
            <a:endParaRPr lang="en-US" altLang="en-US" dirty="0">
              <a:solidFill>
                <a:srgbClr val="BDC1C6"/>
              </a:solidFill>
              <a:latin typeface="Arial" panose="020B0604020202020204" pitchFamily="34" charset="0"/>
            </a:endParaRPr>
          </a:p>
          <a:p>
            <a:r>
              <a:rPr lang="en-US" altLang="en-US" dirty="0">
                <a:solidFill>
                  <a:srgbClr val="BDC1C6"/>
                </a:solidFill>
                <a:latin typeface="Arial" panose="020B0604020202020204" pitchFamily="34" charset="0"/>
              </a:rPr>
              <a:t>In business, the term “incumbent” most often describes </a:t>
            </a:r>
            <a:r>
              <a:rPr lang="en-US" altLang="en-US" b="1" dirty="0">
                <a:solidFill>
                  <a:srgbClr val="BDC1C6"/>
                </a:solidFill>
                <a:latin typeface="Arial" panose="020B0604020202020204" pitchFamily="34" charset="0"/>
              </a:rPr>
              <a:t>a company that holds the largest market share of a particular industry or that has been around a long time</a:t>
            </a:r>
            <a:r>
              <a:rPr lang="en-US" altLang="en-US" dirty="0">
                <a:solidFill>
                  <a:srgbClr val="BDC1C6"/>
                </a:solidFill>
                <a:latin typeface="Arial" panose="020B0604020202020204" pitchFamily="34" charset="0"/>
              </a:rPr>
              <a:t>.</a:t>
            </a:r>
            <a:endParaRPr lang="en-MY" altLang="en-US" dirty="0">
              <a:latin typeface="Arial" panose="020B0604020202020204" pitchFamily="34" charset="0"/>
            </a:endParaRPr>
          </a:p>
          <a:p>
            <a:endParaRPr lang="en-MY" altLang="en-US" dirty="0">
              <a:latin typeface="Arial" panose="020B0604020202020204" pitchFamily="34" charset="0"/>
            </a:endParaRPr>
          </a:p>
          <a:p>
            <a:r>
              <a:rPr lang="en-US" b="1" dirty="0"/>
              <a:t>On the Wrong Side of a Big Trend</a:t>
            </a:r>
            <a:endParaRPr lang="en-US" dirty="0"/>
          </a:p>
          <a:p>
            <a:pPr>
              <a:buFont typeface="Arial" panose="020B0604020202020204" pitchFamily="34" charset="0"/>
              <a:buChar char="•"/>
            </a:pPr>
            <a:r>
              <a:rPr lang="en-US" b="1" dirty="0"/>
              <a:t>Description</a:t>
            </a:r>
            <a:r>
              <a:rPr lang="en-US" dirty="0"/>
              <a:t>: Incumbents may find themselves aligned with outdated technologies, business models, or market trends, making it difficult to adapt to new market demands or technological advancements. This misalignment can lead to loss of market share to more agile competitors who are embracing these new trends.</a:t>
            </a:r>
          </a:p>
          <a:p>
            <a:pPr>
              <a:buFont typeface="Arial" panose="020B0604020202020204" pitchFamily="34" charset="0"/>
              <a:buNone/>
            </a:pPr>
            <a:endParaRPr lang="en-US" dirty="0"/>
          </a:p>
          <a:p>
            <a:r>
              <a:rPr lang="en-US" b="1" dirty="0"/>
              <a:t>Attackers Become Champions</a:t>
            </a:r>
            <a:endParaRPr lang="en-US" dirty="0"/>
          </a:p>
          <a:p>
            <a:pPr>
              <a:buFont typeface="Arial" panose="020B0604020202020204" pitchFamily="34" charset="0"/>
              <a:buChar char="•"/>
            </a:pPr>
            <a:r>
              <a:rPr lang="en-US" b="1" dirty="0"/>
              <a:t>Description</a:t>
            </a:r>
            <a:r>
              <a:rPr lang="en-US" dirty="0"/>
              <a:t>: New entrants or smaller competitors often leverage innovative technologies or business models to disrupt established markets. These attackers can quickly gain market share and customer loyalty, positioning themselves as leaders in the industry, while incumbents struggle to keep up.</a:t>
            </a:r>
          </a:p>
          <a:p>
            <a:pPr>
              <a:buFont typeface="Arial" panose="020B0604020202020204" pitchFamily="34" charset="0"/>
              <a:buNone/>
            </a:pPr>
            <a:endParaRPr lang="en-US" dirty="0"/>
          </a:p>
          <a:p>
            <a:r>
              <a:rPr lang="en-US" b="1" dirty="0"/>
              <a:t>Afraid to Hurt Their Core Businesses</a:t>
            </a:r>
            <a:endParaRPr lang="en-US" dirty="0"/>
          </a:p>
          <a:p>
            <a:pPr>
              <a:buFont typeface="Arial" panose="020B0604020202020204" pitchFamily="34" charset="0"/>
              <a:buChar char="•"/>
            </a:pPr>
            <a:r>
              <a:rPr lang="en-US" b="1" dirty="0"/>
              <a:t>Description</a:t>
            </a:r>
            <a:r>
              <a:rPr lang="en-US" dirty="0"/>
              <a:t>: Incumbent companies often hesitate to adopt new innovations or business models that might cannibalize their existing products or revenue streams. This fear of disrupting their own successful operations can prevent them from embracing necessary changes to stay competitive.</a:t>
            </a:r>
          </a:p>
          <a:p>
            <a:pPr>
              <a:buFont typeface="Arial" panose="020B0604020202020204" pitchFamily="34" charset="0"/>
              <a:buNone/>
            </a:pPr>
            <a:endParaRPr lang="en-US" dirty="0"/>
          </a:p>
          <a:p>
            <a:r>
              <a:rPr lang="en-US" b="1" dirty="0"/>
              <a:t>Pressures of Running a Large Organization</a:t>
            </a:r>
            <a:endParaRPr lang="en-US" dirty="0"/>
          </a:p>
          <a:p>
            <a:pPr>
              <a:buFont typeface="Arial" panose="020B0604020202020204" pitchFamily="34" charset="0"/>
              <a:buChar char="•"/>
            </a:pPr>
            <a:r>
              <a:rPr lang="en-US" b="1" dirty="0"/>
              <a:t>Description</a:t>
            </a:r>
            <a:r>
              <a:rPr lang="en-US" dirty="0"/>
              <a:t>: Managing a large organization involves complex operations, hierarchical structures, and extensive regulatory compliance. These pressures can slow down decision-making processes and reduce the organization's ability to respond swiftly to market changes or innovative opportunities.</a:t>
            </a:r>
          </a:p>
          <a:p>
            <a:pPr>
              <a:buFont typeface="Arial" panose="020B0604020202020204" pitchFamily="34" charset="0"/>
              <a:buNone/>
            </a:pPr>
            <a:endParaRPr lang="en-US" dirty="0"/>
          </a:p>
          <a:p>
            <a:r>
              <a:rPr lang="en-US" b="1" dirty="0"/>
              <a:t>Size Now Gets in Their Way</a:t>
            </a:r>
            <a:endParaRPr lang="en-US" dirty="0"/>
          </a:p>
          <a:p>
            <a:pPr>
              <a:buFont typeface="Arial" panose="020B0604020202020204" pitchFamily="34" charset="0"/>
              <a:buChar char="•"/>
            </a:pPr>
            <a:r>
              <a:rPr lang="en-US" b="1" dirty="0"/>
              <a:t>Description</a:t>
            </a:r>
            <a:r>
              <a:rPr lang="en-US" dirty="0"/>
              <a:t>: The sheer size of incumbent companies can become a disadvantage. Large organizations may face challenges in maintaining agility, quickly implementing new strategies, or fostering innovation due to bureaucratic processes and resistance to change within the organization.</a:t>
            </a:r>
          </a:p>
          <a:p>
            <a:pPr>
              <a:buFont typeface="Arial" panose="020B0604020202020204" pitchFamily="34" charset="0"/>
              <a:buNone/>
            </a:pPr>
            <a:endParaRPr lang="en-US" dirty="0"/>
          </a:p>
          <a:p>
            <a:r>
              <a:rPr lang="en-US" b="1" dirty="0"/>
              <a:t>Commitments to Facilities, People, and Channel Partners Restrict Flexibility</a:t>
            </a:r>
            <a:endParaRPr lang="en-US" dirty="0"/>
          </a:p>
          <a:p>
            <a:pPr>
              <a:buFont typeface="Arial" panose="020B0604020202020204" pitchFamily="34" charset="0"/>
              <a:buChar char="•"/>
            </a:pPr>
            <a:r>
              <a:rPr lang="en-US" b="1" dirty="0"/>
              <a:t>Description</a:t>
            </a:r>
            <a:r>
              <a:rPr lang="en-US" dirty="0"/>
              <a:t>: Established companies often have significant investments in physical facilities, long-term contracts with employees, and commitments to channel partners. These commitments can limit their ability to pivot quickly or adapt to new market conditions, constraining their flexibility.</a:t>
            </a:r>
          </a:p>
          <a:p>
            <a:pPr>
              <a:buFont typeface="Arial" panose="020B0604020202020204" pitchFamily="34" charset="0"/>
              <a:buNone/>
            </a:pPr>
            <a:endParaRPr lang="en-US" dirty="0"/>
          </a:p>
          <a:p>
            <a:r>
              <a:rPr lang="en-US" b="1" dirty="0"/>
              <a:t>Equity Markets Expect Continuing Earnings</a:t>
            </a:r>
            <a:endParaRPr lang="en-US" dirty="0"/>
          </a:p>
          <a:p>
            <a:pPr>
              <a:buFont typeface="Arial" panose="020B0604020202020204" pitchFamily="34" charset="0"/>
              <a:buChar char="•"/>
            </a:pPr>
            <a:r>
              <a:rPr lang="en-US" b="1" dirty="0"/>
              <a:t>Description</a:t>
            </a:r>
            <a:r>
              <a:rPr lang="en-US" dirty="0"/>
              <a:t>: Publicly traded incumbents face pressure from shareholders and equity markets to deliver consistent earnings and growth. This expectation can lead to a short-term focus, discouraging investments in innovative projects that might not yield immediate returns but are crucial for long-term success.</a:t>
            </a:r>
          </a:p>
          <a:p>
            <a:pPr>
              <a:buFont typeface="Arial" panose="020B0604020202020204" pitchFamily="34" charset="0"/>
              <a:buNone/>
            </a:pPr>
            <a:endParaRPr lang="en-US" dirty="0"/>
          </a:p>
          <a:p>
            <a:r>
              <a:rPr lang="en-US" b="1" dirty="0"/>
              <a:t>Structures, Capabilities, and Mindsets</a:t>
            </a:r>
            <a:endParaRPr lang="en-US" dirty="0"/>
          </a:p>
          <a:p>
            <a:pPr>
              <a:buFont typeface="Arial" panose="020B0604020202020204" pitchFamily="34" charset="0"/>
              <a:buChar char="•"/>
            </a:pPr>
            <a:r>
              <a:rPr lang="en-US" b="1" dirty="0"/>
              <a:t>Description</a:t>
            </a:r>
            <a:r>
              <a:rPr lang="en-US" dirty="0"/>
              <a:t>: Existing organizational structures, established capabilities, and entrenched mindsets can hinder innovation. Incumbents may rely on traditional ways of thinking and operating, which can prevent them from exploring new ideas, adopting disruptive technologies, or fostering a culture of innovation.</a:t>
            </a:r>
          </a:p>
          <a:p>
            <a:pPr>
              <a:buFont typeface="Arial" panose="020B0604020202020204" pitchFamily="34" charset="0"/>
              <a:buNone/>
            </a:pPr>
            <a:endParaRPr lang="en-US" dirty="0"/>
          </a:p>
          <a:p>
            <a:r>
              <a:rPr lang="en-US" b="1" dirty="0"/>
              <a:t>Start-Ups Valued for Future Earnings</a:t>
            </a:r>
            <a:endParaRPr lang="en-US" dirty="0"/>
          </a:p>
          <a:p>
            <a:pPr>
              <a:buFont typeface="Arial" panose="020B0604020202020204" pitchFamily="34" charset="0"/>
              <a:buChar char="•"/>
            </a:pPr>
            <a:r>
              <a:rPr lang="en-US" b="1" dirty="0"/>
              <a:t>Description</a:t>
            </a:r>
            <a:r>
              <a:rPr lang="en-US" dirty="0"/>
              <a:t>: Start-ups and new market entrants are often valued based on their potential for future growth and innovation, rather than current earnings. This allows them to attract investment and talent, enabling rapid development and market penetration. Incumbents, focused on maintaining current profitability, may struggle to compete with the agility and forward-looking strategies of these start-ups.</a:t>
            </a:r>
          </a:p>
          <a:p>
            <a:r>
              <a:rPr lang="en-US" dirty="0"/>
              <a:t>These issues collectively highlight the challenges that incumbent companies face in maintaining their market position and competitiveness in an evolving business landscape.</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14</a:t>
            </a:fld>
            <a:endParaRPr lang="en-US" dirty="0"/>
          </a:p>
        </p:txBody>
      </p:sp>
    </p:spTree>
    <p:extLst>
      <p:ext uri="{BB962C8B-B14F-4D97-AF65-F5344CB8AC3E}">
        <p14:creationId xmlns:p14="http://schemas.microsoft.com/office/powerpoint/2010/main" val="38221573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Challenges Faced by Companies Relating to Emerging Technology</a:t>
            </a:r>
          </a:p>
          <a:p>
            <a:r>
              <a:rPr lang="en-US" b="1" dirty="0"/>
              <a:t>Coping with Great Uncertainty and Complexity</a:t>
            </a:r>
            <a:endParaRPr lang="en-US" dirty="0"/>
          </a:p>
          <a:p>
            <a:pPr>
              <a:buFont typeface="Arial" panose="020B0604020202020204" pitchFamily="34" charset="0"/>
              <a:buChar char="•"/>
            </a:pPr>
            <a:r>
              <a:rPr lang="en-US" b="1" dirty="0"/>
              <a:t>Description</a:t>
            </a:r>
            <a:r>
              <a:rPr lang="en-US" dirty="0"/>
              <a:t>: Emerging technologies often come with unknowns regarding their future development, market adoption, and potential impacts. Companies must navigate uncertainties related to technological standards, regulatory environments, and market dynamics. The complexity arises from integrating new technologies into existing systems, managing data security and privacy, and understanding the broader implications for business models and industry landscapes.</a:t>
            </a:r>
          </a:p>
          <a:p>
            <a:pPr>
              <a:buFont typeface="Arial" panose="020B0604020202020204" pitchFamily="34" charset="0"/>
              <a:buChar char="•"/>
            </a:pPr>
            <a:r>
              <a:rPr lang="en-US" b="1" dirty="0"/>
              <a:t>Impact</a:t>
            </a:r>
            <a:r>
              <a:rPr lang="en-US" dirty="0"/>
              <a:t>: This uncertainty and complexity can lead to hesitation in investment, difficulty in strategic planning, and challenges in risk management. Companies must develop flexible strategies and foster a culture that can adapt to rapid changes and unforeseen challenges.</a:t>
            </a:r>
          </a:p>
          <a:p>
            <a:pPr>
              <a:buFont typeface="Arial" panose="020B0604020202020204" pitchFamily="34" charset="0"/>
              <a:buNone/>
            </a:pPr>
            <a:endParaRPr lang="en-US" dirty="0"/>
          </a:p>
          <a:p>
            <a:r>
              <a:rPr lang="en-US" b="1" dirty="0"/>
              <a:t>Keeping Up with Accelerating Speed</a:t>
            </a:r>
            <a:endParaRPr lang="en-US" dirty="0"/>
          </a:p>
          <a:p>
            <a:pPr>
              <a:buFont typeface="Arial" panose="020B0604020202020204" pitchFamily="34" charset="0"/>
              <a:buChar char="•"/>
            </a:pPr>
            <a:r>
              <a:rPr lang="en-US" b="1" dirty="0"/>
              <a:t>Description</a:t>
            </a:r>
            <a:r>
              <a:rPr lang="en-US" dirty="0"/>
              <a:t>: The pace of technological advancement is faster than ever, driven by continuous innovations and shorter product life cycles. Companies must keep up with the rapid development and deployment of new technologies, which requires swift decision-making, agile development processes, and the ability to quickly scale successful innovations.</a:t>
            </a:r>
          </a:p>
          <a:p>
            <a:pPr>
              <a:buFont typeface="Arial" panose="020B0604020202020204" pitchFamily="34" charset="0"/>
              <a:buChar char="•"/>
            </a:pPr>
            <a:r>
              <a:rPr lang="en-US" b="1" dirty="0"/>
              <a:t>Impact</a:t>
            </a:r>
            <a:r>
              <a:rPr lang="en-US" dirty="0"/>
              <a:t>: Falling behind in technological advancements can result in lost competitive edge, market share, and relevance. To stay ahead, companies need to invest in R&amp;D, maintain a strong focus on innovation, and streamline their processes to respond quickly to market opportunities and threats.</a:t>
            </a:r>
          </a:p>
          <a:p>
            <a:pPr>
              <a:buFont typeface="Arial" panose="020B0604020202020204" pitchFamily="34" charset="0"/>
              <a:buNone/>
            </a:pPr>
            <a:endParaRPr lang="en-US" dirty="0"/>
          </a:p>
          <a:p>
            <a:r>
              <a:rPr lang="en-US" b="1" dirty="0"/>
              <a:t>Developing New Competencies</a:t>
            </a:r>
            <a:endParaRPr lang="en-US" dirty="0"/>
          </a:p>
          <a:p>
            <a:pPr>
              <a:buFont typeface="Arial" panose="020B0604020202020204" pitchFamily="34" charset="0"/>
              <a:buChar char="•"/>
            </a:pPr>
            <a:r>
              <a:rPr lang="en-US" b="1" dirty="0"/>
              <a:t>Description</a:t>
            </a:r>
            <a:r>
              <a:rPr lang="en-US" dirty="0"/>
              <a:t>: Adopting and leveraging emerging technologies often require new skills and expertise that may not be present within the current workforce. This includes technical skills related to the specific technologies, as well as competencies in data analytics, cybersecurity, and digital transformation.</a:t>
            </a:r>
          </a:p>
          <a:p>
            <a:pPr>
              <a:buFont typeface="Arial" panose="020B0604020202020204" pitchFamily="34" charset="0"/>
              <a:buChar char="•"/>
            </a:pPr>
            <a:r>
              <a:rPr lang="en-US" b="1" dirty="0"/>
              <a:t>Impact</a:t>
            </a:r>
            <a:r>
              <a:rPr lang="en-US" dirty="0"/>
              <a:t>: The need to develop new competencies can strain existing training and development resources and may require significant investment in upskilling and reskilling employees. Companies might also need to recruit new talent or collaborate with external partners to bridge the skills gap. Failing to develop these competencies can hinder the effective implementation and utilization of emerging technologies, limiting their potential benefits.</a:t>
            </a:r>
          </a:p>
          <a:p>
            <a:pPr>
              <a:defRPr/>
            </a:pPr>
            <a:endParaRPr lang="en-MY" dirty="0"/>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15</a:t>
            </a:fld>
            <a:endParaRPr lang="en-US" dirty="0"/>
          </a:p>
        </p:txBody>
      </p:sp>
    </p:spTree>
    <p:extLst>
      <p:ext uri="{BB962C8B-B14F-4D97-AF65-F5344CB8AC3E}">
        <p14:creationId xmlns:p14="http://schemas.microsoft.com/office/powerpoint/2010/main" val="8167607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MY" dirty="0"/>
          </a:p>
          <a:p>
            <a:r>
              <a:rPr lang="en-US" dirty="0"/>
              <a:t>The image depicts the stages of disruption and the transition from an incumbent's business model to a new business model, highlighting the impact on profits over time.</a:t>
            </a:r>
          </a:p>
          <a:p>
            <a:r>
              <a:rPr lang="en-US" b="1" dirty="0"/>
              <a:t>Stages of Disruption:</a:t>
            </a:r>
            <a:endParaRPr lang="en-US" dirty="0"/>
          </a:p>
          <a:p>
            <a:pPr>
              <a:buFont typeface="+mj-lt"/>
              <a:buAutoNum type="arabicPeriod"/>
            </a:pPr>
            <a:r>
              <a:rPr lang="en-US" b="1" dirty="0"/>
              <a:t>Detectable</a:t>
            </a:r>
            <a:endParaRPr lang="en-US" dirty="0"/>
          </a:p>
          <a:p>
            <a:pPr marL="742950" lvl="1" indent="-285750">
              <a:buFont typeface="+mj-lt"/>
              <a:buAutoNum type="arabicPeriod"/>
            </a:pPr>
            <a:r>
              <a:rPr lang="en-US" b="1" dirty="0"/>
              <a:t>Description</a:t>
            </a:r>
            <a:r>
              <a:rPr lang="en-US" dirty="0"/>
              <a:t>: This initial stage involves faint signals of change with significant noise. Emerging technologies or business models start to appear, but their potential impact is not yet clear.</a:t>
            </a:r>
          </a:p>
          <a:p>
            <a:pPr marL="742950" lvl="1" indent="-285750">
              <a:buFont typeface="+mj-lt"/>
              <a:buAutoNum type="arabicPeriod"/>
            </a:pPr>
            <a:r>
              <a:rPr lang="en-US" b="1" dirty="0"/>
              <a:t>Impact</a:t>
            </a:r>
            <a:r>
              <a:rPr lang="en-US" dirty="0"/>
              <a:t>: Incumbent businesses may notice early signs but often dismiss them due to the noise and lack of clear evidence. The impact on profits is negligible at this stage.</a:t>
            </a:r>
          </a:p>
          <a:p>
            <a:pPr>
              <a:buFont typeface="+mj-lt"/>
              <a:buAutoNum type="arabicPeriod"/>
            </a:pPr>
            <a:r>
              <a:rPr lang="en-US" b="1" dirty="0"/>
              <a:t>Clear</a:t>
            </a:r>
            <a:endParaRPr lang="en-US" dirty="0"/>
          </a:p>
          <a:p>
            <a:pPr marL="742950" lvl="1" indent="-285750">
              <a:buFont typeface="+mj-lt"/>
              <a:buAutoNum type="arabicPeriod"/>
            </a:pPr>
            <a:r>
              <a:rPr lang="en-US" b="1" dirty="0"/>
              <a:t>Description</a:t>
            </a:r>
            <a:r>
              <a:rPr lang="en-US" dirty="0"/>
              <a:t>: In this stage, a validated model starts to emerge. The new technology or business model shows signs of viability and potential for growth.</a:t>
            </a:r>
          </a:p>
          <a:p>
            <a:pPr marL="742950" lvl="1" indent="-285750">
              <a:buFont typeface="+mj-lt"/>
              <a:buAutoNum type="arabicPeriod"/>
            </a:pPr>
            <a:r>
              <a:rPr lang="en-US" b="1" dirty="0"/>
              <a:t>Impact</a:t>
            </a:r>
            <a:r>
              <a:rPr lang="en-US" dirty="0"/>
              <a:t>: Incumbents begin to recognize the potential threat or opportunity, but the impact on their profits remains limited. The new business model starts to gain traction and validation.</a:t>
            </a:r>
          </a:p>
          <a:p>
            <a:pPr>
              <a:buFont typeface="+mj-lt"/>
              <a:buAutoNum type="arabicPeriod"/>
            </a:pPr>
            <a:r>
              <a:rPr lang="en-US" b="1" dirty="0"/>
              <a:t>Inevitable</a:t>
            </a:r>
            <a:endParaRPr lang="en-US" dirty="0"/>
          </a:p>
          <a:p>
            <a:pPr marL="742950" lvl="1" indent="-285750">
              <a:buFont typeface="+mj-lt"/>
              <a:buAutoNum type="arabicPeriod"/>
            </a:pPr>
            <a:r>
              <a:rPr lang="en-US" b="1" dirty="0"/>
              <a:t>Description</a:t>
            </a:r>
            <a:r>
              <a:rPr lang="en-US" dirty="0"/>
              <a:t>: At this point, the new business model achieves a critical mass of adoption. The market starts to shift more decisively towards the new model.</a:t>
            </a:r>
          </a:p>
          <a:p>
            <a:pPr marL="742950" lvl="1" indent="-285750">
              <a:buFont typeface="+mj-lt"/>
              <a:buAutoNum type="arabicPeriod"/>
            </a:pPr>
            <a:r>
              <a:rPr lang="en-US" b="1" dirty="0"/>
              <a:t>Impact</a:t>
            </a:r>
            <a:r>
              <a:rPr lang="en-US" dirty="0"/>
              <a:t>: The impact on incumbents becomes more noticeable. Their profits may start to plateau or decline as the new model captures market share. The new business model experiences significant growth and increased adoption.</a:t>
            </a:r>
          </a:p>
          <a:p>
            <a:pPr>
              <a:buFont typeface="+mj-lt"/>
              <a:buAutoNum type="arabicPeriod"/>
            </a:pPr>
            <a:r>
              <a:rPr lang="en-US" b="1" dirty="0"/>
              <a:t>New Normal</a:t>
            </a:r>
            <a:endParaRPr lang="en-US" dirty="0"/>
          </a:p>
          <a:p>
            <a:pPr marL="742950" lvl="1" indent="-285750">
              <a:buFont typeface="+mj-lt"/>
              <a:buAutoNum type="arabicPeriod"/>
            </a:pPr>
            <a:r>
              <a:rPr lang="en-US" b="1" dirty="0"/>
              <a:t>Description</a:t>
            </a:r>
            <a:r>
              <a:rPr lang="en-US" dirty="0"/>
              <a:t>: The disruption reaches its final stage, where the new business model is at scale and mature. It becomes the dominant model in the market.</a:t>
            </a:r>
          </a:p>
          <a:p>
            <a:pPr marL="742950" lvl="1" indent="-285750">
              <a:buFont typeface="+mj-lt"/>
              <a:buAutoNum type="arabicPeriod"/>
            </a:pPr>
            <a:r>
              <a:rPr lang="en-US" b="1" dirty="0"/>
              <a:t>Impact</a:t>
            </a:r>
            <a:r>
              <a:rPr lang="en-US" dirty="0"/>
              <a:t>: The new business model has a decisive impact on the market, often overtaking the incumbent's model in terms of profitability and relevance. Incumbents may struggle to adapt, and their profits decline as the new model becomes the standard.</a:t>
            </a:r>
          </a:p>
          <a:p>
            <a:r>
              <a:rPr lang="en-US" b="1" dirty="0"/>
              <a:t>Key Concepts:</a:t>
            </a:r>
          </a:p>
          <a:p>
            <a:pPr>
              <a:buFont typeface="Arial" panose="020B0604020202020204" pitchFamily="34" charset="0"/>
              <a:buChar char="•"/>
            </a:pPr>
            <a:r>
              <a:rPr lang="en-US" b="1" dirty="0"/>
              <a:t>Profit Over Time</a:t>
            </a:r>
            <a:r>
              <a:rPr lang="en-US" dirty="0"/>
              <a:t>: The graph shows the profit trajectories of both the incumbent's business model (blue line) and the new business model (red line) over time.</a:t>
            </a:r>
          </a:p>
          <a:p>
            <a:pPr marL="742950" lvl="1" indent="-285750">
              <a:buFont typeface="Arial" panose="020B0604020202020204" pitchFamily="34" charset="0"/>
              <a:buChar char="•"/>
            </a:pPr>
            <a:r>
              <a:rPr lang="en-US" b="1" dirty="0"/>
              <a:t>Incumbent's Business Model</a:t>
            </a:r>
            <a:r>
              <a:rPr lang="en-US" dirty="0"/>
              <a:t>: Initially, the incumbent's model maintains steady growth in profits. However, as disruption progresses, profits plateau and eventually decline as the new model gains dominance.</a:t>
            </a:r>
          </a:p>
          <a:p>
            <a:pPr marL="742950" lvl="1" indent="-285750">
              <a:buFont typeface="Arial" panose="020B0604020202020204" pitchFamily="34" charset="0"/>
              <a:buChar char="•"/>
            </a:pPr>
            <a:r>
              <a:rPr lang="en-US" b="1" dirty="0"/>
              <a:t>New Business Model</a:t>
            </a:r>
            <a:r>
              <a:rPr lang="en-US" dirty="0"/>
              <a:t>: Starts with negligible impact, but as it moves through the stages of disruption, its profitability increases sharply, eventually surpassing the incumbent's model.</a:t>
            </a:r>
          </a:p>
          <a:p>
            <a:pPr>
              <a:buFont typeface="Arial" panose="020B0604020202020204" pitchFamily="34" charset="0"/>
              <a:buChar char="•"/>
            </a:pPr>
            <a:r>
              <a:rPr lang="en-US" b="1" dirty="0"/>
              <a:t>Decisive Impact Point</a:t>
            </a:r>
            <a:r>
              <a:rPr lang="en-US" dirty="0"/>
              <a:t>: The point where the new business model overtakes the incumbent's model in terms of profitability. This marks a significant shift in the market landscape.</a:t>
            </a:r>
          </a:p>
          <a:p>
            <a:r>
              <a:rPr lang="en-US" b="1" dirty="0"/>
              <a:t>Implications for Incumbents:</a:t>
            </a:r>
          </a:p>
          <a:p>
            <a:pPr>
              <a:buFont typeface="Arial" panose="020B0604020202020204" pitchFamily="34" charset="0"/>
              <a:buChar char="•"/>
            </a:pPr>
            <a:r>
              <a:rPr lang="en-US" b="1" dirty="0"/>
              <a:t>Early Detection and Adaptation</a:t>
            </a:r>
            <a:r>
              <a:rPr lang="en-US" dirty="0"/>
              <a:t>: Incumbents must be vigilant in detecting early signals of disruption and be willing to explore and invest in new technologies or business models, despite initial noise and uncertainty.</a:t>
            </a:r>
          </a:p>
          <a:p>
            <a:pPr>
              <a:buFont typeface="Arial" panose="020B0604020202020204" pitchFamily="34" charset="0"/>
              <a:buChar char="•"/>
            </a:pPr>
            <a:r>
              <a:rPr lang="en-US" b="1" dirty="0"/>
              <a:t>Strategic Flexibility</a:t>
            </a:r>
            <a:r>
              <a:rPr lang="en-US" dirty="0"/>
              <a:t>: Being flexible and adaptable in strategy and operations can help incumbents navigate the stages of disruption more effectively.</a:t>
            </a:r>
          </a:p>
          <a:p>
            <a:pPr>
              <a:buFont typeface="Arial" panose="020B0604020202020204" pitchFamily="34" charset="0"/>
              <a:buChar char="•"/>
            </a:pPr>
            <a:r>
              <a:rPr lang="en-US" b="1" dirty="0"/>
              <a:t>Innovation and Investment</a:t>
            </a:r>
            <a:r>
              <a:rPr lang="en-US" dirty="0"/>
              <a:t>: Continuous investment in innovation and the development of new competencies is crucial to stay competitive in a rapidly changing market.</a:t>
            </a:r>
          </a:p>
          <a:p>
            <a:r>
              <a:rPr lang="en-US" dirty="0"/>
              <a:t>By understanding and preparing for these stages of disruption, companies can better position themselves to respond to emerging challenges and opportunities, ensuring long-term success and sustainability.</a:t>
            </a:r>
          </a:p>
          <a:p>
            <a:r>
              <a:rPr lang="en-US" dirty="0"/>
              <a:t>4o</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16</a:t>
            </a:fld>
            <a:endParaRPr lang="en-US" dirty="0"/>
          </a:p>
        </p:txBody>
      </p:sp>
    </p:spTree>
    <p:extLst>
      <p:ext uri="{BB962C8B-B14F-4D97-AF65-F5344CB8AC3E}">
        <p14:creationId xmlns:p14="http://schemas.microsoft.com/office/powerpoint/2010/main" val="777216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MY" dirty="0"/>
          </a:p>
          <a:p>
            <a:r>
              <a:rPr lang="en-MY" dirty="0"/>
              <a:t>Detectable signal – at this level the signal on the availability of ET is there but are coupled together with greater extend of noises (rumours and others). The above reflects some examples and its outcome.</a:t>
            </a:r>
          </a:p>
          <a:p>
            <a:endParaRPr lang="en-MY" dirty="0"/>
          </a:p>
          <a:p>
            <a:pPr algn="l"/>
            <a:r>
              <a:rPr lang="en-US" b="0" i="0" dirty="0">
                <a:solidFill>
                  <a:srgbClr val="ECECEC"/>
                </a:solidFill>
                <a:effectLst/>
                <a:latin typeface="Söhne"/>
              </a:rPr>
              <a:t>The sale of PolyGram to Seagram for $10.6 billion in 1998 was primarily motivated by several factors, including the changing landscape of the music industry and the rise of digital technologies such as the CD-ROM.</a:t>
            </a:r>
          </a:p>
          <a:p>
            <a:pPr algn="l">
              <a:buFont typeface="+mj-lt"/>
              <a:buAutoNum type="arabicPeriod"/>
            </a:pPr>
            <a:r>
              <a:rPr lang="en-US" b="0" i="0" dirty="0">
                <a:solidFill>
                  <a:srgbClr val="ECECEC"/>
                </a:solidFill>
                <a:effectLst/>
                <a:latin typeface="Söhne"/>
              </a:rPr>
              <a:t>Digital Disruption: By the late 1990s, the music industry was experiencing significant disruption due to the rise of digital technologies. The introduction of the CD-ROM allowed for new ways of distributing music and multimedia content. Companies like PolyGram were likely exploring strategies to adapt to these changes and stay competitive in the market.</a:t>
            </a:r>
          </a:p>
          <a:p>
            <a:pPr algn="l"/>
            <a:br>
              <a:rPr lang="en-US" b="0" i="0" dirty="0">
                <a:solidFill>
                  <a:srgbClr val="ECECEC"/>
                </a:solidFill>
                <a:effectLst/>
                <a:latin typeface="Söhne"/>
              </a:rPr>
            </a:br>
            <a:r>
              <a:rPr lang="en-US" b="0" i="0" dirty="0">
                <a:solidFill>
                  <a:srgbClr val="ECECEC"/>
                </a:solidFill>
                <a:effectLst/>
                <a:latin typeface="Söhne"/>
              </a:rPr>
              <a:t>In 2007, Telecom New Zealand sold its Yellow Pages directory business for 2.2 billion New Zealand dollars. This sale was part of a larger trend in the telecommunications industry, where companies were divesting non-core assets to focus on their primary business operations and adapt to changing market dynamics.</a:t>
            </a:r>
          </a:p>
          <a:p>
            <a:pPr algn="l"/>
            <a:r>
              <a:rPr lang="en-US" b="0" i="0" dirty="0">
                <a:solidFill>
                  <a:srgbClr val="ECECEC"/>
                </a:solidFill>
                <a:effectLst/>
                <a:latin typeface="Söhne"/>
              </a:rPr>
              <a:t>The sale of Yellow Pages by Telecom New Zealand can be attributed to several factors:</a:t>
            </a:r>
          </a:p>
          <a:p>
            <a:pPr algn="l">
              <a:buFont typeface="+mj-lt"/>
              <a:buAutoNum type="arabicPeriod"/>
            </a:pPr>
            <a:r>
              <a:rPr lang="en-US" b="0" i="0" dirty="0">
                <a:solidFill>
                  <a:srgbClr val="ECECEC"/>
                </a:solidFill>
                <a:effectLst/>
                <a:latin typeface="Söhne"/>
              </a:rPr>
              <a:t>Shift to Digital: With the advent of the internet and online search engines, traditional print directories like Yellow Pages faced declining relevance and revenue. Consumers increasingly turned to digital platforms to find businesses and services, diminishing the value of print directories.</a:t>
            </a:r>
          </a:p>
          <a:p>
            <a:endParaRPr lang="en-MY" dirty="0"/>
          </a:p>
          <a:p>
            <a:endParaRPr lang="en-MY" dirty="0"/>
          </a:p>
          <a:p>
            <a:r>
              <a:rPr lang="en-MY" sz="1600" b="1" dirty="0"/>
              <a:t>Stage 2 (Change takes Hold)</a:t>
            </a:r>
          </a:p>
          <a:p>
            <a:r>
              <a:rPr lang="en-MY" altLang="en-US" dirty="0">
                <a:latin typeface="Arial" panose="020B0604020202020204" pitchFamily="34" charset="0"/>
              </a:rPr>
              <a:t>Missing motivation – companies are not yet making money at this stages. Tech is still not fully developed, and this leads to missing of motivation.</a:t>
            </a:r>
          </a:p>
          <a:p>
            <a:endParaRPr lang="en-MY" altLang="en-US" dirty="0">
              <a:latin typeface="Arial" panose="020B0604020202020204" pitchFamily="34" charset="0"/>
            </a:endParaRPr>
          </a:p>
          <a:p>
            <a:r>
              <a:rPr lang="en-MY" altLang="en-US" dirty="0">
                <a:latin typeface="Arial" panose="020B0604020202020204" pitchFamily="34" charset="0"/>
              </a:rPr>
              <a:t>Company still thinks that they have time and are still confident with their technology.</a:t>
            </a:r>
          </a:p>
          <a:p>
            <a:endParaRPr lang="en-MY" altLang="en-US" dirty="0">
              <a:latin typeface="Arial" panose="020B0604020202020204" pitchFamily="34" charset="0"/>
            </a:endParaRPr>
          </a:p>
          <a:p>
            <a:r>
              <a:rPr lang="en-US" b="0" i="0" dirty="0">
                <a:solidFill>
                  <a:srgbClr val="ECECEC"/>
                </a:solidFill>
                <a:effectLst/>
                <a:latin typeface="Söhne"/>
              </a:rPr>
              <a:t>While Netflix did experience a significant shift in its business model from DVD rentals to streaming, the share price fall by approximately 80% as a direct result of this transition. Instead, the shift from DVD rentals to streaming was part of a strategic evolution that ultimately led to substantial growth for the company.</a:t>
            </a:r>
          </a:p>
          <a:p>
            <a:endParaRPr lang="en-MY" altLang="en-US" dirty="0">
              <a:latin typeface="Arial" panose="020B0604020202020204" pitchFamily="34" charset="0"/>
            </a:endParaRPr>
          </a:p>
          <a:p>
            <a:pPr algn="l">
              <a:buFont typeface="+mj-lt"/>
              <a:buAutoNum type="arabicPeriod"/>
            </a:pPr>
            <a:r>
              <a:rPr lang="en-US" b="0" i="0" dirty="0">
                <a:solidFill>
                  <a:srgbClr val="ECECEC"/>
                </a:solidFill>
                <a:effectLst/>
                <a:latin typeface="Söhne"/>
              </a:rPr>
              <a:t>Transition from DVD Rentals to Streaming: In the early 2000s, Netflix primarily operated as a DVD rental service, sending physical DVDs to customers through the mail. However, with the rise of digital streaming technology and changing consumer preferences, Netflix recognized the opportunity to expand its business into online streaming.</a:t>
            </a:r>
          </a:p>
          <a:p>
            <a:pPr algn="l">
              <a:buFont typeface="+mj-lt"/>
              <a:buAutoNum type="arabicPeriod"/>
            </a:pPr>
            <a:endParaRPr lang="en-US" b="0" i="0" dirty="0">
              <a:solidFill>
                <a:srgbClr val="ECECEC"/>
              </a:solidFill>
              <a:effectLst/>
              <a:latin typeface="Söhne"/>
            </a:endParaRPr>
          </a:p>
          <a:p>
            <a:pPr algn="l">
              <a:buFont typeface="+mj-lt"/>
              <a:buAutoNum type="arabicPeriod"/>
            </a:pPr>
            <a:r>
              <a:rPr lang="en-US" b="0" i="0" dirty="0">
                <a:solidFill>
                  <a:srgbClr val="ECECEC"/>
                </a:solidFill>
                <a:effectLst/>
                <a:latin typeface="Söhne"/>
              </a:rPr>
              <a:t>Investment in Streaming: Netflix made significant investments in building its streaming platform, acquiring content licenses, and developing original programming. This strategic shift allowed the company to offer a more convenient and flexible service to its customers, who could now stream movies and TV shows directly to their devices without waiting for DVDs to arrive in the mail.</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17</a:t>
            </a:fld>
            <a:endParaRPr lang="en-US" dirty="0"/>
          </a:p>
        </p:txBody>
      </p:sp>
    </p:spTree>
    <p:extLst>
      <p:ext uri="{BB962C8B-B14F-4D97-AF65-F5344CB8AC3E}">
        <p14:creationId xmlns:p14="http://schemas.microsoft.com/office/powerpoint/2010/main" val="1299484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MY" dirty="0"/>
          </a:p>
          <a:p>
            <a:r>
              <a:rPr lang="en-US" dirty="0"/>
              <a:t>"Critical mass of adopters" refers to the point at which a new technology, product, or innovation achieves a sufficient number of users or customers to become self-sustaining and reach widespread acceptance or success in the market. This concept is often associated with the diffusion of innovations theory, which describes the process by which new ideas or technologies spread and are adopted by individuals or groups over time.</a:t>
            </a:r>
          </a:p>
          <a:p>
            <a:endParaRPr lang="en-US" dirty="0"/>
          </a:p>
          <a:p>
            <a:r>
              <a:rPr lang="en-US" dirty="0"/>
              <a:t>A "superior new technology" refers to an innovation or advancement that offers distinct advantages over existing technologies in terms of performance, efficiency, usability, cost-effectiveness, or other key metrics. Superior new technologies have the potential to disrupt markets, transform industries, and create significant value for businesses and consumers alike.</a:t>
            </a:r>
          </a:p>
          <a:p>
            <a:endParaRPr lang="en-US" dirty="0"/>
          </a:p>
          <a:p>
            <a:r>
              <a:rPr lang="en-US" dirty="0"/>
              <a:t>"Aggressively shifting resources" refers to a strategic decision made by a company or organization to reallocate its assets, investments, personnel, or other resources in a proactive and assertive manner. This shift may involve moving resources away from underperforming or declining areas and redirecting them toward more promising opportunities, emerging markets, or strategic initiatives.</a:t>
            </a:r>
          </a:p>
          <a:p>
            <a:pPr algn="l"/>
            <a:br>
              <a:rPr lang="en-US" b="0" i="0" dirty="0">
                <a:solidFill>
                  <a:srgbClr val="ECECEC"/>
                </a:solidFill>
                <a:effectLst/>
                <a:latin typeface="Söhne"/>
              </a:rPr>
            </a:br>
            <a:r>
              <a:rPr lang="en-US" b="0" i="0" dirty="0">
                <a:solidFill>
                  <a:srgbClr val="ECECEC"/>
                </a:solidFill>
                <a:effectLst/>
                <a:latin typeface="Söhne"/>
              </a:rPr>
              <a:t>To overcome a lack of in-house capability, businesses can pursue several strategies:</a:t>
            </a:r>
          </a:p>
          <a:p>
            <a:pPr algn="l">
              <a:buFont typeface="+mj-lt"/>
              <a:buAutoNum type="arabicPeriod"/>
            </a:pPr>
            <a:r>
              <a:rPr lang="en-US" b="1" i="0" dirty="0">
                <a:solidFill>
                  <a:srgbClr val="ECECEC"/>
                </a:solidFill>
                <a:effectLst/>
                <a:latin typeface="Söhne"/>
              </a:rPr>
              <a:t>Outsourcing:</a:t>
            </a:r>
            <a:r>
              <a:rPr lang="en-US" b="0" i="0" dirty="0">
                <a:solidFill>
                  <a:srgbClr val="ECECEC"/>
                </a:solidFill>
                <a:effectLst/>
                <a:latin typeface="Söhne"/>
              </a:rPr>
              <a:t> When certain tasks or functions require expertise beyond the company's capabilities, outsourcing to external vendors or service providers can be an effective solution. This allows the company to access specialized skills and resources without the need to develop them internally. Common outsourced functions include IT services, marketing, customer support, and manufacturing.</a:t>
            </a:r>
          </a:p>
          <a:p>
            <a:pPr algn="l">
              <a:buFont typeface="+mj-lt"/>
              <a:buAutoNum type="arabicPeriod"/>
            </a:pPr>
            <a:r>
              <a:rPr lang="en-US" b="1" i="0" dirty="0">
                <a:solidFill>
                  <a:srgbClr val="ECECEC"/>
                </a:solidFill>
                <a:effectLst/>
                <a:latin typeface="Söhne"/>
              </a:rPr>
              <a:t>Strategic Partnerships:</a:t>
            </a:r>
            <a:r>
              <a:rPr lang="en-US" b="0" i="0" dirty="0">
                <a:solidFill>
                  <a:srgbClr val="ECECEC"/>
                </a:solidFill>
                <a:effectLst/>
                <a:latin typeface="Söhne"/>
              </a:rPr>
              <a:t> Collaborating with other companies or organizations through strategic partnerships can help fill gaps in in-house capabilities. By pooling resources and expertise with partners who have complementary strengths, companies can achieve mutual objectives more effectively. Partnerships can involve joint ventures, research collaborations, or distribution agreements.</a:t>
            </a:r>
          </a:p>
          <a:p>
            <a:pPr algn="l">
              <a:buFont typeface="+mj-lt"/>
              <a:buAutoNum type="arabicPeriod"/>
            </a:pPr>
            <a:r>
              <a:rPr lang="en-US" b="1" i="0" dirty="0">
                <a:solidFill>
                  <a:srgbClr val="ECECEC"/>
                </a:solidFill>
                <a:effectLst/>
                <a:latin typeface="Söhne"/>
              </a:rPr>
              <a:t>Training and Development:</a:t>
            </a:r>
            <a:r>
              <a:rPr lang="en-US" b="0" i="0" dirty="0">
                <a:solidFill>
                  <a:srgbClr val="ECECEC"/>
                </a:solidFill>
                <a:effectLst/>
                <a:latin typeface="Söhne"/>
              </a:rPr>
              <a:t> Investing in training programs for existing employees can help enhance in-house capabilities. By providing employees with opportunities to develop new skills and knowledge, companies can address skill gaps and build a more skilled workforce. Training initiatives can focus on areas such as technical skills, leadership development, or industry-specific knowledge.</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18</a:t>
            </a:fld>
            <a:endParaRPr lang="en-US" dirty="0"/>
          </a:p>
        </p:txBody>
      </p:sp>
    </p:spTree>
    <p:extLst>
      <p:ext uri="{BB962C8B-B14F-4D97-AF65-F5344CB8AC3E}">
        <p14:creationId xmlns:p14="http://schemas.microsoft.com/office/powerpoint/2010/main" val="19224886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MY" dirty="0"/>
          </a:p>
          <a:p>
            <a:r>
              <a:rPr lang="en-US" dirty="0"/>
              <a:t>Accept the reality of the new normal, the fact that the ET is now in the market capturing popularity.</a:t>
            </a:r>
          </a:p>
          <a:p>
            <a:endParaRPr lang="en-US" dirty="0"/>
          </a:p>
          <a:p>
            <a:r>
              <a:rPr lang="en-US" dirty="0"/>
              <a:t>First priority: Surviving the challenges that comes together with the ET.</a:t>
            </a:r>
          </a:p>
          <a:p>
            <a:endParaRPr lang="en-US" dirty="0"/>
          </a:p>
          <a:p>
            <a:r>
              <a:rPr lang="en-US" dirty="0"/>
              <a:t>Second: Sustainability &amp; Growth – </a:t>
            </a:r>
          </a:p>
          <a:p>
            <a:endParaRPr lang="en-US" dirty="0"/>
          </a:p>
          <a:p>
            <a:r>
              <a:rPr lang="en-US" b="1" dirty="0"/>
              <a:t>When a company's capabilities are highly tied </a:t>
            </a:r>
            <a:r>
              <a:rPr lang="en-US" dirty="0"/>
              <a:t>to an old business model or technology that may be becoming obsolete or less relevant, it faces the challenge of adapting to changing market conditions. To address this issue, businesses can pursue several strategies:</a:t>
            </a:r>
          </a:p>
          <a:p>
            <a:endParaRPr lang="en-US" dirty="0"/>
          </a:p>
          <a:p>
            <a:r>
              <a:rPr lang="en-US" dirty="0"/>
              <a:t>Strategic Realignment: The company can strategically realign its capabilities to better align with emerging trends or shifting market demands. This may involve diversifying into new product lines or service offerings that leverage existing capabilities in innovative ways or investing in new technologies that can revitalize existing capabilities.</a:t>
            </a:r>
          </a:p>
          <a:p>
            <a:endParaRPr lang="en-US" dirty="0"/>
          </a:p>
          <a:p>
            <a:r>
              <a:rPr lang="en-US" dirty="0"/>
              <a:t>Investment in R&amp;D: Investing in research and development (R&amp;D) can help the company innovate and develop new capabilities that are more aligned with current market needs. By fostering a culture of innovation and experimentation, the company can explore new opportunities for growth and differentiation.</a:t>
            </a:r>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19</a:t>
            </a:fld>
            <a:endParaRPr lang="en-US" dirty="0"/>
          </a:p>
        </p:txBody>
      </p:sp>
    </p:spTree>
    <p:extLst>
      <p:ext uri="{BB962C8B-B14F-4D97-AF65-F5344CB8AC3E}">
        <p14:creationId xmlns:p14="http://schemas.microsoft.com/office/powerpoint/2010/main" val="30789309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Future Trends:</a:t>
            </a:r>
          </a:p>
          <a:p>
            <a:endParaRPr lang="en-US" dirty="0"/>
          </a:p>
          <a:p>
            <a:pPr marL="228600" indent="-228600">
              <a:buAutoNum type="arabicPeriod"/>
            </a:pPr>
            <a:r>
              <a:rPr lang="en-US" dirty="0"/>
              <a:t>5G - </a:t>
            </a:r>
            <a:r>
              <a:rPr lang="en-MY" sz="1200" b="1" i="0" kern="1200" dirty="0">
                <a:solidFill>
                  <a:schemeClr val="tx1"/>
                </a:solidFill>
                <a:effectLst/>
                <a:latin typeface="Arial" charset="0"/>
                <a:ea typeface="+mn-ea"/>
                <a:cs typeface="+mn-cs"/>
              </a:rPr>
              <a:t>Wireless communications systems use radio frequencies (also known as spectrum) to carry information through the air</a:t>
            </a:r>
            <a:r>
              <a:rPr lang="en-MY" sz="1200" b="0" i="0" kern="1200" dirty="0">
                <a:solidFill>
                  <a:schemeClr val="tx1"/>
                </a:solidFill>
                <a:effectLst/>
                <a:latin typeface="Arial" charset="0"/>
                <a:ea typeface="+mn-ea"/>
                <a:cs typeface="+mn-cs"/>
              </a:rPr>
              <a:t>. 5G operates in the same way but uses higher radio frequencies that are less cluttered. This allows for it to carry more information at a much faster rate.</a:t>
            </a:r>
          </a:p>
          <a:p>
            <a:pPr marL="228600" indent="-228600">
              <a:buAutoNum type="arabicPeriod"/>
            </a:pPr>
            <a:r>
              <a:rPr lang="en-MY" sz="1200" b="0" i="0" kern="1200" dirty="0">
                <a:solidFill>
                  <a:schemeClr val="tx1"/>
                </a:solidFill>
                <a:effectLst/>
                <a:latin typeface="Arial" charset="0"/>
                <a:ea typeface="+mn-ea"/>
                <a:cs typeface="+mn-cs"/>
              </a:rPr>
              <a:t>Autonomous Devices - </a:t>
            </a:r>
            <a:r>
              <a:rPr lang="en-MY" sz="1200" b="1" i="0" kern="1200" dirty="0">
                <a:solidFill>
                  <a:schemeClr val="tx1"/>
                </a:solidFill>
                <a:effectLst/>
                <a:latin typeface="Arial" charset="0"/>
                <a:ea typeface="+mn-ea"/>
                <a:cs typeface="+mn-cs"/>
              </a:rPr>
              <a:t>physical form of autonomous technology</a:t>
            </a:r>
            <a:r>
              <a:rPr lang="en-MY" sz="1200" b="0" i="0" kern="1200" dirty="0">
                <a:solidFill>
                  <a:schemeClr val="tx1"/>
                </a:solidFill>
                <a:effectLst/>
                <a:latin typeface="Arial" charset="0"/>
                <a:ea typeface="+mn-ea"/>
                <a:cs typeface="+mn-cs"/>
              </a:rPr>
              <a:t>. Robots, both functional and humanoids, drones and vehicles are a few examples of autonomous devices. Autonomous devices learn from their surroundings and complete tasks without continued human input.</a:t>
            </a:r>
          </a:p>
          <a:p>
            <a:pPr marL="228600" indent="-228600">
              <a:buAutoNum type="arabicPeriod"/>
            </a:pPr>
            <a:r>
              <a:rPr lang="en-MY" sz="1200" b="0" i="0" kern="1200" dirty="0">
                <a:solidFill>
                  <a:schemeClr val="tx1"/>
                </a:solidFill>
                <a:effectLst/>
                <a:latin typeface="Arial" charset="0"/>
                <a:ea typeface="+mn-ea"/>
                <a:cs typeface="+mn-cs"/>
              </a:rPr>
              <a:t>Augmented Analytics - approach of data analytics that employs the use of machine learning and natural language processing to automate analysis processes normally done by a specialist or data scientist.</a:t>
            </a:r>
          </a:p>
          <a:p>
            <a:pPr marL="228600" indent="-228600">
              <a:buAutoNum type="arabicPeriod"/>
            </a:pPr>
            <a:r>
              <a:rPr lang="en-US" dirty="0"/>
              <a:t>Digital Twins - </a:t>
            </a:r>
            <a:r>
              <a:rPr lang="en-MY" sz="1200" b="0" i="0" kern="1200" dirty="0">
                <a:solidFill>
                  <a:schemeClr val="tx1"/>
                </a:solidFill>
                <a:effectLst/>
                <a:latin typeface="Arial" charset="0"/>
                <a:ea typeface="+mn-ea"/>
                <a:cs typeface="+mn-cs"/>
              </a:rPr>
              <a:t>virtual representation that serves as the real-time digital counterpart of a physical object or process. </a:t>
            </a:r>
          </a:p>
          <a:p>
            <a:pPr marL="228600" indent="-228600">
              <a:buAutoNum type="arabicPeriod"/>
            </a:pPr>
            <a:r>
              <a:rPr lang="en-MY" sz="1200" b="0" i="0" kern="1200" dirty="0">
                <a:solidFill>
                  <a:schemeClr val="tx1"/>
                </a:solidFill>
                <a:effectLst/>
                <a:latin typeface="Arial" charset="0"/>
                <a:ea typeface="+mn-ea"/>
                <a:cs typeface="+mn-cs"/>
              </a:rPr>
              <a:t>Enhance Edge Computing - </a:t>
            </a:r>
            <a:r>
              <a:rPr lang="en-MY" sz="1200" b="1" i="0" kern="1200" dirty="0">
                <a:solidFill>
                  <a:schemeClr val="tx1"/>
                </a:solidFill>
                <a:effectLst/>
                <a:latin typeface="Arial" charset="0"/>
                <a:ea typeface="+mn-ea"/>
                <a:cs typeface="+mn-cs"/>
              </a:rPr>
              <a:t>distributed computing framework that brings enterprise applications closer to data sources such as IoT devices or local edge servers</a:t>
            </a:r>
            <a:r>
              <a:rPr lang="en-MY" sz="1200" b="0" i="0" kern="1200" dirty="0">
                <a:solidFill>
                  <a:schemeClr val="tx1"/>
                </a:solidFill>
                <a:effectLst/>
                <a:latin typeface="Arial" charset="0"/>
                <a:ea typeface="+mn-ea"/>
                <a:cs typeface="+mn-cs"/>
              </a:rPr>
              <a:t>. This proximity to data at its source can deliver strong business benefits, including faster insights, improved response times and better bandwidth availability.</a:t>
            </a:r>
          </a:p>
          <a:p>
            <a:pPr marL="228600" indent="-228600">
              <a:buAutoNum type="arabicPeriod"/>
            </a:pPr>
            <a:r>
              <a:rPr lang="en-MY" sz="1200" b="0" i="0" kern="1200" dirty="0">
                <a:solidFill>
                  <a:schemeClr val="tx1"/>
                </a:solidFill>
                <a:effectLst/>
                <a:latin typeface="Arial" charset="0"/>
                <a:ea typeface="+mn-ea"/>
                <a:cs typeface="+mn-cs"/>
              </a:rPr>
              <a:t>Immersive Experiences in Smart Spaces - interactive environments where humans and technology can openly communicate with each other in a physical/digital setting. </a:t>
            </a:r>
            <a:r>
              <a:rPr lang="en-MY" sz="1200" b="1" i="0" kern="1200" dirty="0">
                <a:solidFill>
                  <a:schemeClr val="tx1"/>
                </a:solidFill>
                <a:effectLst/>
                <a:latin typeface="Arial" charset="0"/>
                <a:ea typeface="+mn-ea"/>
                <a:cs typeface="+mn-cs"/>
              </a:rPr>
              <a:t>It enables an immersive, interactive and automated experience for people and industry scenarios</a:t>
            </a:r>
            <a:r>
              <a:rPr lang="en-MY" sz="1200" b="0" i="0" kern="1200" dirty="0">
                <a:solidFill>
                  <a:schemeClr val="tx1"/>
                </a:solidFill>
                <a:effectLst/>
                <a:latin typeface="Arial" charset="0"/>
                <a:ea typeface="+mn-ea"/>
                <a:cs typeface="+mn-cs"/>
              </a:rPr>
              <a:t>.</a:t>
            </a:r>
            <a:endParaRPr lang="en-US" dirty="0"/>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20</a:t>
            </a:fld>
            <a:endParaRPr lang="en-US" dirty="0"/>
          </a:p>
        </p:txBody>
      </p:sp>
    </p:spTree>
    <p:extLst>
      <p:ext uri="{BB962C8B-B14F-4D97-AF65-F5344CB8AC3E}">
        <p14:creationId xmlns:p14="http://schemas.microsoft.com/office/powerpoint/2010/main" val="23454857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23</a:t>
            </a:fld>
            <a:endParaRPr lang="en-US" dirty="0"/>
          </a:p>
        </p:txBody>
      </p:sp>
    </p:spTree>
    <p:extLst>
      <p:ext uri="{BB962C8B-B14F-4D97-AF65-F5344CB8AC3E}">
        <p14:creationId xmlns:p14="http://schemas.microsoft.com/office/powerpoint/2010/main" val="3240424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Industrial Revolution 1.0 (IR 1.0)</a:t>
            </a:r>
            <a:endParaRPr lang="en-US" u="sng" dirty="0"/>
          </a:p>
          <a:p>
            <a:pPr>
              <a:buFont typeface="Arial" panose="020B0604020202020204" pitchFamily="34" charset="0"/>
              <a:buChar char="•"/>
            </a:pPr>
            <a:r>
              <a:rPr lang="en-US" b="1" dirty="0"/>
              <a:t>Time Period</a:t>
            </a:r>
            <a:r>
              <a:rPr lang="en-US" dirty="0"/>
              <a:t>: Late 18th to early 19th century</a:t>
            </a:r>
          </a:p>
          <a:p>
            <a:pPr>
              <a:buFont typeface="Arial" panose="020B0604020202020204" pitchFamily="34" charset="0"/>
              <a:buChar char="•"/>
            </a:pPr>
            <a:r>
              <a:rPr lang="en-US" b="1" dirty="0"/>
              <a:t>Key Features</a:t>
            </a:r>
            <a:r>
              <a:rPr lang="en-US" dirty="0"/>
              <a:t>: Mechanization, steam power, textile and iron production, railways</a:t>
            </a:r>
          </a:p>
          <a:p>
            <a:pPr>
              <a:buFont typeface="Arial" panose="020B0604020202020204" pitchFamily="34" charset="0"/>
              <a:buChar char="•"/>
            </a:pPr>
            <a:r>
              <a:rPr lang="en-US" b="1" dirty="0"/>
              <a:t>Impact</a:t>
            </a:r>
            <a:r>
              <a:rPr lang="en-US" dirty="0"/>
              <a:t>: Increased production, urbanization, new job categories, poor working conditions</a:t>
            </a:r>
          </a:p>
          <a:p>
            <a:pPr>
              <a:buFont typeface="Arial" panose="020B0604020202020204" pitchFamily="34" charset="0"/>
              <a:buNone/>
            </a:pPr>
            <a:endParaRPr lang="en-US" dirty="0"/>
          </a:p>
          <a:p>
            <a:r>
              <a:rPr lang="en-US" b="1" u="sng" dirty="0"/>
              <a:t>Industrial Revolution 2.0 (IR 2.0)</a:t>
            </a:r>
            <a:endParaRPr lang="en-US" u="sng" dirty="0"/>
          </a:p>
          <a:p>
            <a:pPr>
              <a:buFont typeface="Arial" panose="020B0604020202020204" pitchFamily="34" charset="0"/>
              <a:buChar char="•"/>
            </a:pPr>
            <a:r>
              <a:rPr lang="en-US" b="1" dirty="0"/>
              <a:t>Time Period</a:t>
            </a:r>
            <a:r>
              <a:rPr lang="en-US" dirty="0"/>
              <a:t>: Late 19th to early 20th century</a:t>
            </a:r>
          </a:p>
          <a:p>
            <a:pPr>
              <a:buFont typeface="Arial" panose="020B0604020202020204" pitchFamily="34" charset="0"/>
              <a:buChar char="•"/>
            </a:pPr>
            <a:r>
              <a:rPr lang="en-US" b="1" dirty="0"/>
              <a:t>Key Features</a:t>
            </a:r>
            <a:r>
              <a:rPr lang="en-US" dirty="0"/>
              <a:t>: Electrification, mass production, steel and chemicals, telecommunications</a:t>
            </a:r>
          </a:p>
          <a:p>
            <a:pPr>
              <a:buFont typeface="Arial" panose="020B0604020202020204" pitchFamily="34" charset="0"/>
              <a:buChar char="•"/>
            </a:pPr>
            <a:r>
              <a:rPr lang="en-US" b="1" dirty="0"/>
              <a:t>Impact</a:t>
            </a:r>
            <a:r>
              <a:rPr lang="en-US" dirty="0"/>
              <a:t>: Enhanced efficiency, improved living standards, global trade expansion.</a:t>
            </a:r>
          </a:p>
          <a:p>
            <a:pPr>
              <a:buFont typeface="Arial" panose="020B0604020202020204" pitchFamily="34" charset="0"/>
              <a:buNone/>
            </a:pPr>
            <a:endParaRPr lang="en-US" dirty="0"/>
          </a:p>
          <a:p>
            <a:r>
              <a:rPr lang="en-US" b="1" u="sng" dirty="0"/>
              <a:t>Industrial Revolution 3.0 (IR 3.0)</a:t>
            </a:r>
            <a:endParaRPr lang="en-US" u="sng" dirty="0"/>
          </a:p>
          <a:p>
            <a:pPr>
              <a:buFont typeface="Arial" panose="020B0604020202020204" pitchFamily="34" charset="0"/>
              <a:buChar char="•"/>
            </a:pPr>
            <a:r>
              <a:rPr lang="en-US" b="1" dirty="0"/>
              <a:t>Time Period</a:t>
            </a:r>
            <a:r>
              <a:rPr lang="en-US" dirty="0"/>
              <a:t>: Late 20th century</a:t>
            </a:r>
          </a:p>
          <a:p>
            <a:pPr>
              <a:buFont typeface="Arial" panose="020B0604020202020204" pitchFamily="34" charset="0"/>
              <a:buChar char="•"/>
            </a:pPr>
            <a:r>
              <a:rPr lang="en-US" b="1" dirty="0"/>
              <a:t>Key Features</a:t>
            </a:r>
            <a:r>
              <a:rPr lang="en-US" dirty="0"/>
              <a:t>: Automation, computers, electronics, information technology, digitalization</a:t>
            </a:r>
          </a:p>
          <a:p>
            <a:pPr>
              <a:buFont typeface="Arial" panose="020B0604020202020204" pitchFamily="34" charset="0"/>
              <a:buChar char="•"/>
            </a:pPr>
            <a:r>
              <a:rPr lang="en-US" b="1" dirty="0"/>
              <a:t>Impact</a:t>
            </a:r>
            <a:r>
              <a:rPr lang="en-US" dirty="0"/>
              <a:t>: Automation of industries, rise of the digital economy, global connectivity.</a:t>
            </a:r>
          </a:p>
          <a:p>
            <a:pPr>
              <a:buFont typeface="Arial" panose="020B0604020202020204" pitchFamily="34" charset="0"/>
              <a:buNone/>
            </a:pPr>
            <a:endParaRPr lang="en-US" dirty="0"/>
          </a:p>
          <a:p>
            <a:r>
              <a:rPr lang="en-US" b="1" u="sng" dirty="0"/>
              <a:t>Industrial Revolution 4.0 (IR 4.0)</a:t>
            </a:r>
            <a:endParaRPr lang="en-US" u="sng" dirty="0"/>
          </a:p>
          <a:p>
            <a:pPr>
              <a:buFont typeface="Arial" panose="020B0604020202020204" pitchFamily="34" charset="0"/>
              <a:buChar char="•"/>
            </a:pPr>
            <a:r>
              <a:rPr lang="en-US" b="1" dirty="0"/>
              <a:t>Time Period</a:t>
            </a:r>
            <a:r>
              <a:rPr lang="en-US" dirty="0"/>
              <a:t>: Early 21st century to present</a:t>
            </a:r>
          </a:p>
          <a:p>
            <a:pPr>
              <a:buFont typeface="Arial" panose="020B0604020202020204" pitchFamily="34" charset="0"/>
              <a:buChar char="•"/>
            </a:pPr>
            <a:r>
              <a:rPr lang="en-US" b="1" dirty="0"/>
              <a:t>Key Features</a:t>
            </a:r>
            <a:r>
              <a:rPr lang="en-US" dirty="0"/>
              <a:t>: Cyber-physical systems, IoT, big data, AI, robotics, blockchain, advanced materials, biotechnology</a:t>
            </a:r>
          </a:p>
          <a:p>
            <a:pPr>
              <a:buFont typeface="Arial" panose="020B0604020202020204" pitchFamily="34" charset="0"/>
              <a:buChar char="•"/>
            </a:pPr>
            <a:r>
              <a:rPr lang="en-US" b="1" dirty="0"/>
              <a:t>Impact</a:t>
            </a:r>
            <a:r>
              <a:rPr lang="en-US" dirty="0"/>
              <a:t>: Smart factories, real-time data analysis, new business models, enhanced efficiency and innovation</a:t>
            </a:r>
          </a:p>
          <a:p>
            <a:pPr>
              <a:buFont typeface="Arial" panose="020B0604020202020204" pitchFamily="34" charset="0"/>
              <a:buNone/>
            </a:pPr>
            <a:endParaRPr lang="en-US" dirty="0"/>
          </a:p>
          <a:p>
            <a:r>
              <a:rPr lang="en-US" dirty="0"/>
              <a:t>Each revolution marks a significant technological leap, reshaping industries, economies, and societies.</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5</a:t>
            </a:fld>
            <a:endParaRPr lang="en-US" dirty="0"/>
          </a:p>
        </p:txBody>
      </p:sp>
    </p:spTree>
    <p:extLst>
      <p:ext uri="{BB962C8B-B14F-4D97-AF65-F5344CB8AC3E}">
        <p14:creationId xmlns:p14="http://schemas.microsoft.com/office/powerpoint/2010/main" val="271462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ECECEC"/>
                </a:solidFill>
                <a:effectLst/>
                <a:latin typeface="Söhne"/>
              </a:rPr>
              <a:t>Emerging technology refers to advancements and innovations that are currently in the early stages of development, adoption, or are on the brink of becoming commercially viable. These technologies often have the potential to significantly impact various aspects of society, industry, and everyday life. Examples of emerging technologies include:</a:t>
            </a:r>
          </a:p>
          <a:p>
            <a:pPr algn="l"/>
            <a:endParaRPr lang="en-US" b="0" i="0" dirty="0">
              <a:solidFill>
                <a:srgbClr val="ECECEC"/>
              </a:solidFill>
              <a:effectLst/>
              <a:latin typeface="Söhne"/>
            </a:endParaRPr>
          </a:p>
          <a:p>
            <a:pPr algn="l">
              <a:buFont typeface="+mj-lt"/>
              <a:buAutoNum type="arabicPeriod"/>
            </a:pPr>
            <a:r>
              <a:rPr lang="en-US" b="0" i="0" dirty="0">
                <a:solidFill>
                  <a:srgbClr val="ECECEC"/>
                </a:solidFill>
                <a:effectLst/>
                <a:latin typeface="Söhne"/>
              </a:rPr>
              <a:t>Artificial Intelligence (AI) and Machine Learning: These technologies involve creating systems that can learn from data, recognize patterns, and make decisions without human intervention.</a:t>
            </a:r>
          </a:p>
          <a:p>
            <a:pPr algn="l">
              <a:buFont typeface="+mj-lt"/>
              <a:buAutoNum type="arabicPeriod"/>
            </a:pPr>
            <a:r>
              <a:rPr lang="en-US" b="0" i="0" dirty="0">
                <a:solidFill>
                  <a:srgbClr val="ECECEC"/>
                </a:solidFill>
                <a:effectLst/>
                <a:latin typeface="Söhne"/>
              </a:rPr>
              <a:t>Internet of Things (IoT): IoT refers to the network of interconnected devices and objects embedded with sensors, software, and other technologies, enabling them to collect and exchange data.</a:t>
            </a:r>
          </a:p>
          <a:p>
            <a:pPr algn="l">
              <a:buFont typeface="+mj-lt"/>
              <a:buAutoNum type="arabicPeriod"/>
            </a:pPr>
            <a:r>
              <a:rPr lang="en-US" b="0" i="0" dirty="0">
                <a:solidFill>
                  <a:srgbClr val="ECECEC"/>
                </a:solidFill>
                <a:effectLst/>
                <a:latin typeface="Söhne"/>
              </a:rPr>
              <a:t>Blockchain: Blockchain is a decentralized, distributed ledger technology that securely records transactions across multiple computers, providing transparency and security.</a:t>
            </a:r>
          </a:p>
          <a:p>
            <a:pPr algn="l">
              <a:buFont typeface="+mj-lt"/>
              <a:buAutoNum type="arabicPeriod"/>
            </a:pPr>
            <a:r>
              <a:rPr lang="en-US" b="0" i="0" dirty="0">
                <a:solidFill>
                  <a:srgbClr val="ECECEC"/>
                </a:solidFill>
                <a:effectLst/>
                <a:latin typeface="Söhne"/>
              </a:rPr>
              <a:t>5G Technology: The fifth generation of cellular technology promises faster data speeds, lower latency, and greater connectivity, enabling advancements in areas like autonomous vehicles, remote surgery, and augmented reality.</a:t>
            </a:r>
          </a:p>
          <a:p>
            <a:pPr algn="l">
              <a:buFont typeface="+mj-lt"/>
              <a:buAutoNum type="arabicPeriod"/>
            </a:pPr>
            <a:r>
              <a:rPr lang="en-US" b="0" i="0" dirty="0">
                <a:solidFill>
                  <a:srgbClr val="ECECEC"/>
                </a:solidFill>
                <a:effectLst/>
                <a:latin typeface="Söhne"/>
              </a:rPr>
              <a:t>Quantum Computing: Quantum computing leverages the principles of quantum mechanics to perform complex computations at speeds far beyond what traditional computers can achieve, potentially revolutionizing fields such as cryptography, drug discovery, and materials science.</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6</a:t>
            </a:fld>
            <a:endParaRPr lang="en-US" dirty="0"/>
          </a:p>
        </p:txBody>
      </p:sp>
    </p:spTree>
    <p:extLst>
      <p:ext uri="{BB962C8B-B14F-4D97-AF65-F5344CB8AC3E}">
        <p14:creationId xmlns:p14="http://schemas.microsoft.com/office/powerpoint/2010/main" val="7172177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EC"/>
                </a:solidFill>
                <a:effectLst/>
                <a:latin typeface="Söhne"/>
              </a:rPr>
              <a:t>Blockchain: Blockchain is a decentralized, distributed ledger technology that securely records transactions across multiple computers, providing transparency and security.</a:t>
            </a:r>
          </a:p>
          <a:p>
            <a:endParaRPr lang="en-US" b="0" i="0" dirty="0">
              <a:solidFill>
                <a:srgbClr val="ECECEC"/>
              </a:solidFill>
              <a:effectLst/>
              <a:latin typeface="Söhne"/>
            </a:endParaRPr>
          </a:p>
          <a:p>
            <a:r>
              <a:rPr lang="en-US" b="0" i="0" dirty="0">
                <a:solidFill>
                  <a:srgbClr val="ECECEC"/>
                </a:solidFill>
                <a:effectLst/>
                <a:latin typeface="Söhne"/>
              </a:rPr>
              <a:t>Artificial Intelligence (AI) and Machine Learning: These technologies involve creating systems that can learn from data, recognize patterns, and make decisions without human intervention.</a:t>
            </a:r>
          </a:p>
          <a:p>
            <a:endParaRPr lang="en-US" b="0" i="0" dirty="0">
              <a:solidFill>
                <a:srgbClr val="ECECEC"/>
              </a:solidFill>
              <a:effectLst/>
              <a:latin typeface="Söhne"/>
            </a:endParaRPr>
          </a:p>
          <a:p>
            <a:r>
              <a:rPr lang="en-US" b="0" i="0" dirty="0">
                <a:solidFill>
                  <a:srgbClr val="ECECEC"/>
                </a:solidFill>
                <a:effectLst/>
                <a:latin typeface="Söhne"/>
              </a:rPr>
              <a:t>Augmented Reality (AR) and Virtual Reality (VR): AR and VR technologies overlay digital information onto the real world or create immersive virtual environments, offering new ways to experience and interact with content.</a:t>
            </a:r>
          </a:p>
          <a:p>
            <a:endParaRPr lang="en-US" b="0" i="0" dirty="0">
              <a:solidFill>
                <a:srgbClr val="ECECEC"/>
              </a:solidFill>
              <a:effectLst/>
              <a:latin typeface="Söhne"/>
            </a:endParaRPr>
          </a:p>
          <a:p>
            <a:r>
              <a:rPr lang="en-US" b="0" i="0" dirty="0">
                <a:solidFill>
                  <a:srgbClr val="ECECEC"/>
                </a:solidFill>
                <a:effectLst/>
                <a:latin typeface="Söhne"/>
              </a:rPr>
              <a:t>Advanced Robotics: Robotics technologies are advancing rapidly, enabling automation in industries such as manufacturing, healthcare, and transportation.</a:t>
            </a:r>
          </a:p>
          <a:p>
            <a:pPr algn="l">
              <a:buFont typeface="+mj-lt"/>
              <a:buNone/>
            </a:pPr>
            <a:endParaRPr lang="en-US" b="0" i="0" dirty="0">
              <a:solidFill>
                <a:srgbClr val="ECECEC"/>
              </a:solidFill>
              <a:effectLst/>
              <a:latin typeface="Söhne"/>
            </a:endParaRPr>
          </a:p>
          <a:p>
            <a:pPr algn="l">
              <a:buFont typeface="+mj-lt"/>
              <a:buNone/>
            </a:pPr>
            <a:r>
              <a:rPr lang="en-US" b="0" i="0" dirty="0">
                <a:solidFill>
                  <a:srgbClr val="ECECEC"/>
                </a:solidFill>
                <a:effectLst/>
                <a:latin typeface="Söhne"/>
              </a:rPr>
              <a:t>5G Technology: The fifth generation of cellular technology promises faster data speeds, lower latency, and greater connectivity, enabling advancements in areas like autonomous vehicles, remote surgery, and augmented reality.</a:t>
            </a:r>
          </a:p>
          <a:p>
            <a:pPr algn="l">
              <a:buFont typeface="+mj-lt"/>
              <a:buNone/>
            </a:pPr>
            <a:endParaRPr lang="en-US" b="0" i="0" dirty="0">
              <a:solidFill>
                <a:srgbClr val="ECECEC"/>
              </a:solidFill>
              <a:effectLst/>
              <a:latin typeface="Söhne"/>
            </a:endParaRPr>
          </a:p>
          <a:p>
            <a:pPr algn="l">
              <a:buFont typeface="+mj-lt"/>
              <a:buNone/>
            </a:pPr>
            <a:r>
              <a:rPr lang="en-US" b="0" i="0" dirty="0">
                <a:solidFill>
                  <a:srgbClr val="ECECEC"/>
                </a:solidFill>
                <a:effectLst/>
                <a:latin typeface="Söhne"/>
              </a:rPr>
              <a:t>Quantum Computing: Quantum computing leverages the principles of quantum mechanics to perform complex computations at speeds far beyond what traditional computers can achieve, potentially revolutionizing fields such as cryptography, drug discovery, and materials science.</a:t>
            </a:r>
          </a:p>
          <a:p>
            <a:pPr algn="l">
              <a:buFont typeface="+mj-lt"/>
              <a:buNone/>
            </a:pPr>
            <a:endParaRPr lang="en-US" b="0" i="0" dirty="0">
              <a:solidFill>
                <a:srgbClr val="ECECEC"/>
              </a:solidFill>
              <a:effectLst/>
              <a:latin typeface="Söhne"/>
            </a:endParaRPr>
          </a:p>
          <a:p>
            <a:pPr algn="l">
              <a:buFont typeface="+mj-lt"/>
              <a:buNone/>
            </a:pPr>
            <a:r>
              <a:rPr lang="en-US" b="0" i="0" dirty="0">
                <a:solidFill>
                  <a:srgbClr val="ECECEC"/>
                </a:solidFill>
                <a:effectLst/>
                <a:latin typeface="Söhne"/>
              </a:rPr>
              <a:t>Biotechnology and Genomics: Advances in biotechnology, including gene editing techniques like CRISPR, are enabling breakthroughs in personalized medicine, agriculture, and environmental conservation.</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7</a:t>
            </a:fld>
            <a:endParaRPr lang="en-US" dirty="0"/>
          </a:p>
        </p:txBody>
      </p:sp>
    </p:spTree>
    <p:extLst>
      <p:ext uri="{BB962C8B-B14F-4D97-AF65-F5344CB8AC3E}">
        <p14:creationId xmlns:p14="http://schemas.microsoft.com/office/powerpoint/2010/main" val="398800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altLang="en-US" dirty="0">
                <a:latin typeface="Arial" panose="020B0604020202020204" pitchFamily="34" charset="0"/>
              </a:rPr>
              <a:t>Lets have a look into this illustration that highlights how the mobile technology actually increases the productivity and job satisfactions among employees within organization. This is being reviewed aligned with mobile technology being part of the spectrum of Emerging Technologies (constantly being upgraded and updated to accommodate to latest innovations)</a:t>
            </a:r>
          </a:p>
          <a:p>
            <a:endParaRPr lang="en-MY" altLang="en-US" dirty="0">
              <a:latin typeface="Arial" panose="020B0604020202020204" pitchFamily="34" charset="0"/>
            </a:endParaRPr>
          </a:p>
          <a:p>
            <a:r>
              <a:rPr lang="en-MY" altLang="en-US" dirty="0">
                <a:latin typeface="Arial" panose="020B0604020202020204" pitchFamily="34" charset="0"/>
              </a:rPr>
              <a:t>Diagram here illustrates one case with two separate scenarios. One with technology usage and another is manual.</a:t>
            </a:r>
          </a:p>
          <a:p>
            <a:endParaRPr lang="en-MY" altLang="en-US" dirty="0">
              <a:latin typeface="Arial" panose="020B0604020202020204" pitchFamily="34" charset="0"/>
            </a:endParaRPr>
          </a:p>
          <a:p>
            <a:r>
              <a:rPr lang="en-MY" altLang="en-US" dirty="0">
                <a:latin typeface="Arial" panose="020B0604020202020204" pitchFamily="34" charset="0"/>
              </a:rPr>
              <a:t>The usage of mobile technologies / tools generally has increases user productivity rate by up to 45%. It is a real serious improvement.</a:t>
            </a:r>
          </a:p>
          <a:p>
            <a:endParaRPr lang="en-MY" dirty="0"/>
          </a:p>
          <a:p>
            <a:r>
              <a:rPr lang="en-US" b="1" dirty="0"/>
              <a:t>How Mobile Technology Can Improve Productivity and Job Satisfaction Among Caseworkers</a:t>
            </a:r>
          </a:p>
          <a:p>
            <a:r>
              <a:rPr lang="en-US" dirty="0"/>
              <a:t>Efficient mobile tools can improve productivity by up to 45%, allowing more time for casework, which increases job satisfaction and reduces turnover.</a:t>
            </a:r>
          </a:p>
          <a:p>
            <a:pPr>
              <a:buFont typeface="Arial" panose="020B0604020202020204" pitchFamily="34" charset="0"/>
              <a:buChar char="•"/>
            </a:pPr>
            <a:r>
              <a:rPr lang="en-US" b="1" dirty="0"/>
              <a:t>Without Mobile</a:t>
            </a:r>
            <a:r>
              <a:rPr lang="en-US" dirty="0"/>
              <a:t>:</a:t>
            </a:r>
          </a:p>
          <a:p>
            <a:pPr marL="742950" lvl="1" indent="-285750">
              <a:buFont typeface="Arial" panose="020B0604020202020204" pitchFamily="34" charset="0"/>
              <a:buChar char="•"/>
            </a:pPr>
            <a:r>
              <a:rPr lang="en-US" dirty="0"/>
              <a:t>Caseworkers spend 50-80% of their time on administrative tasks.</a:t>
            </a:r>
          </a:p>
          <a:p>
            <a:pPr marL="742950" lvl="1" indent="-285750">
              <a:buFont typeface="Arial" panose="020B0604020202020204" pitchFamily="34" charset="0"/>
              <a:buChar char="•"/>
            </a:pPr>
            <a:r>
              <a:rPr lang="en-US" dirty="0"/>
              <a:t>Significant time is spent commuting for in-office meetings.</a:t>
            </a:r>
          </a:p>
          <a:p>
            <a:pPr marL="742950" lvl="1" indent="-285750">
              <a:buFont typeface="Arial" panose="020B0604020202020204" pitchFamily="34" charset="0"/>
              <a:buChar char="•"/>
            </a:pPr>
            <a:r>
              <a:rPr lang="en-US" dirty="0"/>
              <a:t>Example: Gina manually enters handwritten notes into the database at the office.</a:t>
            </a:r>
          </a:p>
          <a:p>
            <a:pPr>
              <a:buFont typeface="Arial" panose="020B0604020202020204" pitchFamily="34" charset="0"/>
              <a:buChar char="•"/>
            </a:pPr>
            <a:r>
              <a:rPr lang="en-US" b="1" dirty="0"/>
              <a:t>With Mobile</a:t>
            </a:r>
            <a:r>
              <a:rPr lang="en-US" dirty="0"/>
              <a:t>:</a:t>
            </a:r>
          </a:p>
          <a:p>
            <a:pPr marL="742950" lvl="1" indent="-285750">
              <a:buFont typeface="Arial" panose="020B0604020202020204" pitchFamily="34" charset="0"/>
              <a:buChar char="•"/>
            </a:pPr>
            <a:r>
              <a:rPr lang="en-US" dirty="0"/>
              <a:t>Caseworkers can add entries directly to a web-based case management system from any location using mobile devices.</a:t>
            </a:r>
          </a:p>
          <a:p>
            <a:pPr marL="742950" lvl="1" indent="-285750">
              <a:buFont typeface="Arial" panose="020B0604020202020204" pitchFamily="34" charset="0"/>
              <a:buChar char="•"/>
            </a:pPr>
            <a:r>
              <a:rPr lang="en-US" dirty="0"/>
              <a:t>Enables participation in meetings via videoconference from the field.</a:t>
            </a:r>
          </a:p>
          <a:p>
            <a:pPr marL="742950" lvl="1" indent="-285750">
              <a:buFont typeface="Arial" panose="020B0604020202020204" pitchFamily="34" charset="0"/>
              <a:buChar char="•"/>
            </a:pPr>
            <a:r>
              <a:rPr lang="en-US" dirty="0"/>
              <a:t>Example: Gina accomplishes more every day by using mobile technology, reducing administrative burden and travel time.</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8</a:t>
            </a:fld>
            <a:endParaRPr lang="en-US" dirty="0"/>
          </a:p>
        </p:txBody>
      </p:sp>
    </p:spTree>
    <p:extLst>
      <p:ext uri="{BB962C8B-B14F-4D97-AF65-F5344CB8AC3E}">
        <p14:creationId xmlns:p14="http://schemas.microsoft.com/office/powerpoint/2010/main" val="1029773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altLang="en-US" dirty="0">
                <a:latin typeface="Arial" panose="020B0604020202020204" pitchFamily="34" charset="0"/>
              </a:rPr>
              <a:t>Diagram here illustrates one case with two separate scenarios. One with technology usage and another is manual.</a:t>
            </a:r>
          </a:p>
          <a:p>
            <a:endParaRPr lang="en-MY" altLang="en-US" dirty="0">
              <a:latin typeface="Arial" panose="020B0604020202020204" pitchFamily="34" charset="0"/>
            </a:endParaRPr>
          </a:p>
          <a:p>
            <a:r>
              <a:rPr lang="en-MY" altLang="en-US" dirty="0">
                <a:latin typeface="Arial" panose="020B0604020202020204" pitchFamily="34" charset="0"/>
              </a:rPr>
              <a:t>The usage of mobile technologies / tools generally has increases user productivity rate by up to 45%. It is a real serious improvement.</a:t>
            </a:r>
          </a:p>
          <a:p>
            <a:endParaRPr lang="en-MY" dirty="0"/>
          </a:p>
          <a:p>
            <a:r>
              <a:rPr lang="en-US" b="1" dirty="0"/>
              <a:t>Caseworker Safety</a:t>
            </a:r>
            <a:r>
              <a:rPr lang="en-US" dirty="0"/>
              <a:t>:</a:t>
            </a:r>
          </a:p>
          <a:p>
            <a:pPr>
              <a:buFont typeface="Arial" panose="020B0604020202020204" pitchFamily="34" charset="0"/>
              <a:buChar char="•"/>
            </a:pPr>
            <a:r>
              <a:rPr lang="en-US" b="1" dirty="0"/>
              <a:t>Without Mobile</a:t>
            </a:r>
            <a:r>
              <a:rPr lang="en-US" dirty="0"/>
              <a:t>: Caseworkers face heightened risks when working in the field disconnected from headquarters.</a:t>
            </a:r>
          </a:p>
          <a:p>
            <a:pPr marL="742950" lvl="1" indent="-285750">
              <a:buFont typeface="Arial" panose="020B0604020202020204" pitchFamily="34" charset="0"/>
              <a:buChar char="•"/>
            </a:pPr>
            <a:r>
              <a:rPr lang="en-US" b="1" dirty="0"/>
              <a:t>Example</a:t>
            </a:r>
            <a:r>
              <a:rPr lang="en-US" dirty="0"/>
              <a:t>: Gina must take extra precautions in risky situations.</a:t>
            </a:r>
          </a:p>
          <a:p>
            <a:pPr>
              <a:buFont typeface="Arial" panose="020B0604020202020204" pitchFamily="34" charset="0"/>
              <a:buChar char="•"/>
            </a:pPr>
            <a:r>
              <a:rPr lang="en-US" b="1" dirty="0"/>
              <a:t>With Mobile</a:t>
            </a:r>
            <a:r>
              <a:rPr lang="en-US" dirty="0"/>
              <a:t>: GPS technology allows discreet activation of a panic button, sharing exact location in high-risk situations.</a:t>
            </a:r>
          </a:p>
          <a:p>
            <a:r>
              <a:rPr lang="en-US" b="1" dirty="0"/>
              <a:t>Productivity &amp; Satisfaction</a:t>
            </a:r>
            <a:r>
              <a:rPr lang="en-US" dirty="0"/>
              <a:t>:</a:t>
            </a:r>
          </a:p>
          <a:p>
            <a:pPr>
              <a:buFont typeface="Arial" panose="020B0604020202020204" pitchFamily="34" charset="0"/>
              <a:buChar char="•"/>
            </a:pPr>
            <a:r>
              <a:rPr lang="en-US" b="1" dirty="0"/>
              <a:t>Without Mobile</a:t>
            </a:r>
            <a:r>
              <a:rPr lang="en-US" dirty="0"/>
              <a:t>: High administrative burden leads to less time with clients and high turnover rates (up to 67%), reducing case continuity.</a:t>
            </a:r>
          </a:p>
          <a:p>
            <a:pPr marL="742950" lvl="1" indent="-285750">
              <a:buFont typeface="Arial" panose="020B0604020202020204" pitchFamily="34" charset="0"/>
              <a:buChar char="•"/>
            </a:pPr>
            <a:r>
              <a:rPr lang="en-US" b="1" dirty="0"/>
              <a:t>Example</a:t>
            </a:r>
            <a:r>
              <a:rPr lang="en-US" dirty="0"/>
              <a:t>: Gina's time is primarily spent on administrative tasks, managing 40-50 clients.</a:t>
            </a:r>
          </a:p>
          <a:p>
            <a:pPr>
              <a:buFont typeface="Arial" panose="020B0604020202020204" pitchFamily="34" charset="0"/>
              <a:buChar char="•"/>
            </a:pPr>
            <a:r>
              <a:rPr lang="en-US" b="1" dirty="0"/>
              <a:t>With Mobile</a:t>
            </a:r>
            <a:r>
              <a:rPr lang="en-US" dirty="0"/>
              <a:t>: Mobile technology frees up time for caseworkers to visit clients and engage in rewarding work.</a:t>
            </a:r>
          </a:p>
          <a:p>
            <a:pPr marL="742950" lvl="1" indent="-285750">
              <a:buFont typeface="Arial" panose="020B0604020202020204" pitchFamily="34" charset="0"/>
              <a:buChar char="•"/>
            </a:pPr>
            <a:r>
              <a:rPr lang="en-US" b="1" dirty="0"/>
              <a:t>Example</a:t>
            </a:r>
            <a:r>
              <a:rPr lang="en-US" dirty="0"/>
              <a:t>: Gina now has more time to visit clients and perform meaningful work.</a:t>
            </a:r>
          </a:p>
          <a:p>
            <a:r>
              <a:rPr lang="en-US" b="1" dirty="0"/>
              <a:t>Overall Impact</a:t>
            </a:r>
            <a:r>
              <a:rPr lang="en-US" dirty="0"/>
              <a:t>:</a:t>
            </a:r>
          </a:p>
          <a:p>
            <a:pPr>
              <a:buFont typeface="Arial" panose="020B0604020202020204" pitchFamily="34" charset="0"/>
              <a:buChar char="•"/>
            </a:pPr>
            <a:r>
              <a:rPr lang="en-US" dirty="0"/>
              <a:t>If 74,256 more caseworkers used mobile devices, it could provide 57 million hours of additional social services annually.</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9</a:t>
            </a:fld>
            <a:endParaRPr lang="en-US" dirty="0"/>
          </a:p>
        </p:txBody>
      </p:sp>
    </p:spTree>
    <p:extLst>
      <p:ext uri="{BB962C8B-B14F-4D97-AF65-F5344CB8AC3E}">
        <p14:creationId xmlns:p14="http://schemas.microsoft.com/office/powerpoint/2010/main" val="1959604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altLang="en-US" dirty="0">
                <a:latin typeface="Arial" panose="020B0604020202020204" pitchFamily="34" charset="0"/>
              </a:rPr>
              <a:t>A great example of emergent technology that is still relevant today, in a new form, and serving much more advancements.</a:t>
            </a:r>
          </a:p>
          <a:p>
            <a:r>
              <a:rPr lang="en-MY" altLang="en-US" dirty="0">
                <a:latin typeface="Arial" panose="020B0604020202020204" pitchFamily="34" charset="0"/>
              </a:rPr>
              <a:t>A supercomputer capability are available in pocket size device and affordable price. Imagine this interesting facts.</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10</a:t>
            </a:fld>
            <a:endParaRPr lang="en-US" dirty="0"/>
          </a:p>
        </p:txBody>
      </p:sp>
    </p:spTree>
    <p:extLst>
      <p:ext uri="{BB962C8B-B14F-4D97-AF65-F5344CB8AC3E}">
        <p14:creationId xmlns:p14="http://schemas.microsoft.com/office/powerpoint/2010/main" val="36984865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altLang="en-US" dirty="0">
                <a:latin typeface="Arial" panose="020B0604020202020204" pitchFamily="34" charset="0"/>
              </a:rPr>
              <a:t>A great example of emergent technology that is still relevant today, in a new form, and serving much more advancements.</a:t>
            </a:r>
          </a:p>
          <a:p>
            <a:r>
              <a:rPr lang="en-MY" altLang="en-US" dirty="0">
                <a:latin typeface="Arial" panose="020B0604020202020204" pitchFamily="34" charset="0"/>
              </a:rPr>
              <a:t>A supercomputer capability are available in pocket size device and affordable price. Imagine this interesting facts.</a:t>
            </a:r>
          </a:p>
          <a:p>
            <a:endParaRPr lang="en-MY" dirty="0"/>
          </a:p>
          <a:p>
            <a:endParaRPr lang="en-MY" dirty="0"/>
          </a:p>
          <a:p>
            <a:r>
              <a:rPr lang="en-US" b="1" dirty="0"/>
              <a:t>300,000+ Miles Driven by Google’s Autonomous Cars with Only One Accident (Human Error)</a:t>
            </a:r>
            <a:endParaRPr lang="en-US" dirty="0"/>
          </a:p>
          <a:p>
            <a:pPr>
              <a:buFont typeface="Arial" panose="020B0604020202020204" pitchFamily="34" charset="0"/>
              <a:buChar char="•"/>
            </a:pPr>
            <a:r>
              <a:rPr lang="en-US" b="1" dirty="0"/>
              <a:t>Description</a:t>
            </a:r>
            <a:r>
              <a:rPr lang="en-US" dirty="0"/>
              <a:t>: Google’s autonomous cars, equipped with advanced sensors, AI, and machine learning algorithms, have driven over 300,000 miles. During this extensive testing period, they experienced only one accident, which was attributed to human error rather than the autonomous technology itself.</a:t>
            </a:r>
          </a:p>
          <a:p>
            <a:pPr>
              <a:buFont typeface="Arial" panose="020B0604020202020204" pitchFamily="34" charset="0"/>
              <a:buChar char="•"/>
            </a:pPr>
            <a:r>
              <a:rPr lang="en-US" b="1" dirty="0"/>
              <a:t>Impact</a:t>
            </a:r>
            <a:r>
              <a:rPr lang="en-US" dirty="0"/>
              <a:t>: This demonstrates the potential for autonomous vehicles to significantly reduce traffic accidents, improve road safety, and reduce human error, which is a major cause of accidents. The technology promises safer transportation systems and can potentially reduce fatalities and injuries on the road.</a:t>
            </a:r>
          </a:p>
          <a:p>
            <a:pPr>
              <a:buFont typeface="Arial" panose="020B0604020202020204" pitchFamily="34" charset="0"/>
              <a:buChar char="•"/>
            </a:pPr>
            <a:endParaRPr lang="en-US" dirty="0"/>
          </a:p>
          <a:p>
            <a:r>
              <a:rPr lang="en-US" b="1" dirty="0"/>
              <a:t>3x Increase in Efficiency of North American Gas Wells Between 2007 and 2011</a:t>
            </a:r>
            <a:endParaRPr lang="en-US" dirty="0"/>
          </a:p>
          <a:p>
            <a:pPr>
              <a:buFont typeface="Arial" panose="020B0604020202020204" pitchFamily="34" charset="0"/>
              <a:buChar char="•"/>
            </a:pPr>
            <a:r>
              <a:rPr lang="en-US" b="1" dirty="0"/>
              <a:t>Description</a:t>
            </a:r>
            <a:r>
              <a:rPr lang="en-US" dirty="0"/>
              <a:t>: Between 2007 and 2011, there was a threefold increase in the efficiency of gas wells in North America. This improvement was achieved through advancements in drilling technologies, such as hydraulic fracturing (fracking), horizontal drilling, and better well design and management practices.</a:t>
            </a:r>
          </a:p>
          <a:p>
            <a:pPr>
              <a:buFont typeface="Arial" panose="020B0604020202020204" pitchFamily="34" charset="0"/>
              <a:buChar char="•"/>
            </a:pPr>
            <a:r>
              <a:rPr lang="en-US" b="1" dirty="0"/>
              <a:t>Impact</a:t>
            </a:r>
            <a:r>
              <a:rPr lang="en-US" dirty="0"/>
              <a:t>: Increased efficiency means that gas wells can produce more natural gas with less environmental impact and lower operational costs. This contributes to energy security, reduces the need for imports, and supports economic growth in the energy sector. However, it also raises environmental concerns related to fracking and its impact on groundwater and ecosystems.</a:t>
            </a:r>
          </a:p>
          <a:p>
            <a:pPr>
              <a:buFont typeface="Arial" panose="020B0604020202020204" pitchFamily="34" charset="0"/>
              <a:buChar char="•"/>
            </a:pPr>
            <a:endParaRPr lang="en-US" dirty="0"/>
          </a:p>
          <a:p>
            <a:r>
              <a:rPr lang="en-US" b="1" dirty="0"/>
              <a:t>85% Drop in Cost per Watt of a Solar Photovoltaic Cell Since 2000</a:t>
            </a:r>
            <a:endParaRPr lang="en-US" dirty="0"/>
          </a:p>
          <a:p>
            <a:pPr>
              <a:buFont typeface="Arial" panose="020B0604020202020204" pitchFamily="34" charset="0"/>
              <a:buChar char="•"/>
            </a:pPr>
            <a:r>
              <a:rPr lang="en-US" b="1" dirty="0"/>
              <a:t>Description</a:t>
            </a:r>
            <a:r>
              <a:rPr lang="en-US" dirty="0"/>
              <a:t>: Since 2000, the cost of solar photovoltaic (PV) cells has dropped by 85%. This dramatic decrease is due to advancements in manufacturing technologies, economies of scale, improvements in cell efficiency, and reductions in material costs.</a:t>
            </a:r>
          </a:p>
          <a:p>
            <a:pPr>
              <a:buFont typeface="Arial" panose="020B0604020202020204" pitchFamily="34" charset="0"/>
              <a:buChar char="•"/>
            </a:pPr>
            <a:r>
              <a:rPr lang="en-US" b="1" dirty="0"/>
              <a:t>Impact</a:t>
            </a:r>
            <a:r>
              <a:rPr lang="en-US" dirty="0"/>
              <a:t>: The significant reduction in the cost of solar PV cells has made solar energy more accessible and affordable, driving the adoption of solar power globally. This has contributed to the growth of renewable energy, reduction of carbon emissions, and progress towards sustainable energy goals. Lower costs also mean that more households and businesses can install solar panels, reducing their dependence on fossil fuels and lowering energy bills.</a:t>
            </a:r>
          </a:p>
          <a:p>
            <a:r>
              <a:rPr lang="en-US" dirty="0"/>
              <a:t>4o</a:t>
            </a:r>
          </a:p>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11</a:t>
            </a:fld>
            <a:endParaRPr lang="en-US" dirty="0"/>
          </a:p>
        </p:txBody>
      </p:sp>
    </p:spTree>
    <p:extLst>
      <p:ext uri="{BB962C8B-B14F-4D97-AF65-F5344CB8AC3E}">
        <p14:creationId xmlns:p14="http://schemas.microsoft.com/office/powerpoint/2010/main" val="15898734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649D74-B041-1514-E752-F1B75184CC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222F2A-89A6-53F5-6562-2699150AD0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27D9AC-9476-851B-C8C6-35B3457382AC}"/>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Reference URL: https://www.jotmi.org/index.php/GT/article/view/art400/863</a:t>
            </a:r>
          </a:p>
          <a:p>
            <a:endParaRPr lang="en-MY" dirty="0"/>
          </a:p>
          <a:p>
            <a:r>
              <a:rPr lang="en-US" b="1" dirty="0"/>
              <a:t>ET Uncertainty</a:t>
            </a:r>
            <a:r>
              <a:rPr lang="en-US" dirty="0"/>
              <a:t>:</a:t>
            </a:r>
          </a:p>
          <a:p>
            <a:pPr>
              <a:buFont typeface="Arial" panose="020B0604020202020204" pitchFamily="34" charset="0"/>
              <a:buChar char="•"/>
            </a:pPr>
            <a:r>
              <a:rPr lang="en-US" b="1" dirty="0"/>
              <a:t>Description</a:t>
            </a:r>
            <a:r>
              <a:rPr lang="en-US" dirty="0"/>
              <a:t>: Involves unpredictable values and outcomes related to standards, specifications, business models, prices, and adoption rates. Over time, as ET matures and gains more adopters, costs decrease. However, new ethical and social concerns may arise.</a:t>
            </a:r>
          </a:p>
          <a:p>
            <a:r>
              <a:rPr lang="en-US" b="1" dirty="0"/>
              <a:t>ET Network Effect</a:t>
            </a:r>
            <a:r>
              <a:rPr lang="en-US" dirty="0"/>
              <a:t>:</a:t>
            </a:r>
          </a:p>
          <a:p>
            <a:pPr>
              <a:buFont typeface="Arial" panose="020B0604020202020204" pitchFamily="34" charset="0"/>
              <a:buChar char="•"/>
            </a:pPr>
            <a:r>
              <a:rPr lang="en-US" b="1" dirty="0"/>
              <a:t>Description</a:t>
            </a:r>
            <a:r>
              <a:rPr lang="en-US" dirty="0"/>
              <a:t>: The value of an ET increases as the number of its users grows.</a:t>
            </a:r>
          </a:p>
          <a:p>
            <a:r>
              <a:rPr lang="en-US" b="1" dirty="0"/>
              <a:t>ET Costs</a:t>
            </a:r>
            <a:r>
              <a:rPr lang="en-US" dirty="0"/>
              <a:t>:</a:t>
            </a:r>
          </a:p>
          <a:p>
            <a:pPr>
              <a:buFont typeface="Arial" panose="020B0604020202020204" pitchFamily="34" charset="0"/>
              <a:buChar char="•"/>
            </a:pPr>
            <a:r>
              <a:rPr lang="en-US" b="1" dirty="0"/>
              <a:t>Description</a:t>
            </a:r>
            <a:r>
              <a:rPr lang="en-US" dirty="0"/>
              <a:t>: High costs associated with owning ET and the substantial expense of replacing traditional technology with ET.</a:t>
            </a:r>
          </a:p>
          <a:p>
            <a:r>
              <a:rPr lang="en-US" b="1" dirty="0"/>
              <a:t>Unobvious ET Impact</a:t>
            </a:r>
            <a:r>
              <a:rPr lang="en-US" dirty="0"/>
              <a:t>:</a:t>
            </a:r>
          </a:p>
          <a:p>
            <a:pPr>
              <a:buFont typeface="Arial" panose="020B0604020202020204" pitchFamily="34" charset="0"/>
              <a:buChar char="•"/>
            </a:pPr>
            <a:r>
              <a:rPr lang="en-US" b="1" dirty="0"/>
              <a:t>Description</a:t>
            </a:r>
            <a:r>
              <a:rPr lang="en-US" dirty="0"/>
              <a:t>: Social and ethical impacts of ET that are unseen, unknown, or unexpected before its adoption or at an early stage of its life cycle.</a:t>
            </a:r>
          </a:p>
          <a:p>
            <a:endParaRPr lang="en-MY" dirty="0"/>
          </a:p>
        </p:txBody>
      </p:sp>
      <p:sp>
        <p:nvSpPr>
          <p:cNvPr id="4" name="Slide Number Placeholder 3">
            <a:extLst>
              <a:ext uri="{FF2B5EF4-FFF2-40B4-BE49-F238E27FC236}">
                <a16:creationId xmlns:a16="http://schemas.microsoft.com/office/drawing/2014/main" id="{0D260A03-86E8-50C1-D104-B9948A7A7EAB}"/>
              </a:ext>
            </a:extLst>
          </p:cNvPr>
          <p:cNvSpPr>
            <a:spLocks noGrp="1"/>
          </p:cNvSpPr>
          <p:nvPr>
            <p:ph type="sldNum" sz="quarter" idx="5"/>
          </p:nvPr>
        </p:nvSpPr>
        <p:spPr/>
        <p:txBody>
          <a:bodyPr/>
          <a:lstStyle/>
          <a:p>
            <a:fld id="{6630D94D-E1CF-4942-9670-7567F4F44871}" type="slidenum">
              <a:rPr lang="en-US" smtClean="0"/>
              <a:t>12</a:t>
            </a:fld>
            <a:endParaRPr lang="en-US" dirty="0"/>
          </a:p>
        </p:txBody>
      </p:sp>
    </p:spTree>
    <p:extLst>
      <p:ext uri="{BB962C8B-B14F-4D97-AF65-F5344CB8AC3E}">
        <p14:creationId xmlns:p14="http://schemas.microsoft.com/office/powerpoint/2010/main" val="218380648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US"/>
              <a:t>Click to edit Master title style</a:t>
            </a:r>
            <a:endParaRPr lang="en-GB" dirty="0"/>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US"/>
              <a:t>Click to edit Master subtitle style</a:t>
            </a:r>
            <a:endParaRPr lang="en-GB" dirty="0"/>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dirty="0"/>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US" altLang="en-US"/>
              <a:t>Click to edit Master title style</a:t>
            </a:r>
            <a:endParaRPr lang="en-GB" altLang="en-US" dirty="0"/>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dirty="0"/>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US" altLang="en-US"/>
              <a:t>Click to edit Master title style</a:t>
            </a:r>
            <a:endParaRPr lang="en-GB" altLang="en-US" dirty="0"/>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dirty="0"/>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US" altLang="en-US"/>
              <a:t>Click to edit Master title style</a:t>
            </a:r>
            <a:endParaRPr lang="en-GB" altLang="en-US" dirty="0"/>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r>
              <a:rPr lang="en-US"/>
              <a:t>Click icon to add picture</a:t>
            </a:r>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r>
              <a:rPr lang="en-US"/>
              <a:t>Click icon to add picture</a:t>
            </a:r>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r>
              <a:rPr lang="en-US"/>
              <a:t>Click icon to add picture</a:t>
            </a:r>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r>
              <a:rPr lang="en-US"/>
              <a:t>Click icon to add picture</a:t>
            </a:r>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r>
              <a:rPr lang="en-US"/>
              <a:t>Click icon to add picture</a:t>
            </a:r>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r>
              <a:rPr lang="en-US"/>
              <a:t>Click icon to add picture</a:t>
            </a:r>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r>
              <a:rPr lang="en-US"/>
              <a:t>Click icon to add picture</a:t>
            </a:r>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r>
              <a:rPr lang="en-US"/>
              <a:t>Click icon to add picture</a:t>
            </a:r>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r>
              <a:rPr lang="en-US"/>
              <a:t>Click icon to add picture</a:t>
            </a:r>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r>
              <a:rPr lang="en-US"/>
              <a:t>Click icon to add picture</a:t>
            </a:r>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r>
              <a:rPr lang="en-US"/>
              <a:t>Click icon to add picture</a:t>
            </a:r>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r>
              <a:rPr lang="en-US"/>
              <a:t>Click icon to add picture</a:t>
            </a:r>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r>
              <a:rPr lang="en-US"/>
              <a:t>Click icon to add picture</a:t>
            </a:r>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r>
              <a:rPr lang="en-US"/>
              <a:t>Click icon to add picture</a:t>
            </a:r>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r>
              <a:rPr lang="en-US"/>
              <a:t>Click icon to add picture</a:t>
            </a:r>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r>
              <a:rPr lang="en-US"/>
              <a:t>Click icon to add picture</a:t>
            </a:r>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US" altLang="en-US"/>
              <a:t>Click to edit Master title style</a:t>
            </a:r>
            <a:endParaRPr lang="en-GB" altLang="en-US" dirty="0"/>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r>
              <a:rPr lang="en-US"/>
              <a:t>Click icon to add picture</a:t>
            </a:r>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r>
              <a:rPr lang="en-US"/>
              <a:t>Click icon to add picture</a:t>
            </a:r>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r>
              <a:rPr lang="en-US"/>
              <a:t>Click icon to add picture</a:t>
            </a:r>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r>
              <a:rPr lang="en-US"/>
              <a:t>Click icon to add picture</a:t>
            </a:r>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r>
              <a:rPr lang="en-US"/>
              <a:t>Click icon to add picture</a:t>
            </a:r>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r>
              <a:rPr lang="en-US"/>
              <a:t>Click icon to add picture</a:t>
            </a:r>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r>
              <a:rPr lang="en-US"/>
              <a:t>Click icon to add picture</a:t>
            </a:r>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r>
              <a:rPr lang="en-US"/>
              <a:t>Click icon to add picture</a:t>
            </a:r>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r>
              <a:rPr lang="en-US"/>
              <a:t>Click icon to add picture</a:t>
            </a:r>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r>
              <a:rPr lang="en-US"/>
              <a:t>Click icon to add picture</a:t>
            </a:r>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US" altLang="en-US"/>
              <a:t>Click to edit Master title style</a:t>
            </a:r>
            <a:endParaRPr lang="en-GB" altLang="en-US" dirty="0"/>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r>
              <a:rPr lang="en-US"/>
              <a:t>Click icon to add picture</a:t>
            </a:r>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r>
              <a:rPr lang="en-US"/>
              <a:t>Click icon to add picture</a:t>
            </a:r>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US" altLang="en-US"/>
              <a:t>Click to edit Master title style</a:t>
            </a:r>
            <a:endParaRPr lang="en-GB" altLang="en-US" dirty="0"/>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US" altLang="en-US"/>
              <a:t>Click to edit Master title style</a:t>
            </a:r>
            <a:endParaRPr lang="en-GB" altLang="en-US" dirty="0"/>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r>
              <a:rPr lang="en-US"/>
              <a:t>Click icon to add picture</a:t>
            </a:r>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r>
              <a:rPr lang="en-US"/>
              <a:t>Click icon to add picture</a:t>
            </a:r>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r>
              <a:rPr lang="en-US"/>
              <a:t>Click icon to add picture</a:t>
            </a:r>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r>
              <a:rPr lang="en-US"/>
              <a:t>Click icon to add picture</a:t>
            </a:r>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r>
              <a:rPr lang="en-US"/>
              <a:t>Click icon to add picture</a:t>
            </a:r>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r>
              <a:rPr lang="en-US"/>
              <a:t>Click icon to add picture</a:t>
            </a:r>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r>
              <a:rPr lang="en-US"/>
              <a:t>Click icon to add picture</a:t>
            </a:r>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r>
              <a:rPr lang="en-US"/>
              <a:t>Click icon to add picture</a:t>
            </a:r>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r>
              <a:rPr lang="en-US"/>
              <a:t>Click icon to add picture</a:t>
            </a:r>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r>
              <a:rPr lang="en-US"/>
              <a:t>Click icon to add picture</a:t>
            </a:r>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r>
              <a:rPr lang="en-US"/>
              <a:t>Click icon to add picture</a:t>
            </a:r>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r>
              <a:rPr lang="en-US"/>
              <a:t>Click icon to add picture</a:t>
            </a:r>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r>
              <a:rPr lang="en-US"/>
              <a:t>Click icon to add picture</a:t>
            </a:r>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r>
              <a:rPr lang="en-US"/>
              <a:t>Click icon to add picture</a:t>
            </a:r>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r>
              <a:rPr lang="en-US"/>
              <a:t>Click icon to add picture</a:t>
            </a:r>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r>
              <a:rPr lang="en-US"/>
              <a:t>Click icon to add picture</a:t>
            </a:r>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r>
              <a:rPr lang="en-US"/>
              <a:t>Click icon to add picture</a:t>
            </a:r>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r>
              <a:rPr lang="en-US"/>
              <a:t>Click icon to add picture</a:t>
            </a:r>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r>
              <a:rPr lang="en-US"/>
              <a:t>Click icon to add picture</a:t>
            </a:r>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r>
              <a:rPr lang="en-US"/>
              <a:t>Click icon to add picture</a:t>
            </a:r>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dirty="0"/>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US" altLang="en-US"/>
              <a:t>Click to edit Master title style</a:t>
            </a:r>
            <a:endParaRPr lang="en-GB" altLang="en-US" dirty="0"/>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GB" altLang="en-US" dirty="0"/>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dirty="0"/>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4" y="6588371"/>
            <a:ext cx="2650237" cy="215444"/>
          </a:xfrm>
          <a:prstGeom prst="rect">
            <a:avLst/>
          </a:prstGeom>
          <a:noFill/>
        </p:spPr>
        <p:txBody>
          <a:bodyPr wrap="square" rtlCol="0">
            <a:spAutoFit/>
          </a:bodyPr>
          <a:lstStyle/>
          <a:p>
            <a:pPr algn="l"/>
            <a:r>
              <a:rPr lang="en-US" sz="800" dirty="0">
                <a:solidFill>
                  <a:schemeClr val="bg2"/>
                </a:solidFill>
                <a:latin typeface="Montserrat" panose="00000500000000000000" pitchFamily="2" charset="0"/>
              </a:rPr>
              <a:t>CT060-3-3-EMTECH</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Chapter 1: Intro to Emerging Technology</a:t>
            </a: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1" fontAlgn="base" hangingPunct="1">
        <a:spcBef>
          <a:spcPct val="0"/>
        </a:spcBef>
        <a:spcAft>
          <a:spcPct val="0"/>
        </a:spcAft>
        <a:defRPr sz="3000" b="1">
          <a:solidFill>
            <a:schemeClr val="tx2"/>
          </a:solidFill>
          <a:latin typeface="Montserrat" panose="00000500000000000000" pitchFamily="2" charset="0"/>
          <a:ea typeface="+mj-ea"/>
          <a:cs typeface="+mj-cs"/>
        </a:defRPr>
      </a:lvl1pPr>
      <a:lvl2pPr algn="ctr" rtl="0" eaLnBrk="1" fontAlgn="base" hangingPunct="1">
        <a:spcBef>
          <a:spcPct val="0"/>
        </a:spcBef>
        <a:spcAft>
          <a:spcPct val="0"/>
        </a:spcAft>
        <a:defRPr sz="3600">
          <a:solidFill>
            <a:schemeClr val="tx2"/>
          </a:solidFill>
          <a:latin typeface="Arial" charset="0"/>
        </a:defRPr>
      </a:lvl2pPr>
      <a:lvl3pPr algn="ctr" rtl="0" eaLnBrk="1" fontAlgn="base" hangingPunct="1">
        <a:spcBef>
          <a:spcPct val="0"/>
        </a:spcBef>
        <a:spcAft>
          <a:spcPct val="0"/>
        </a:spcAft>
        <a:defRPr sz="3600">
          <a:solidFill>
            <a:schemeClr val="tx2"/>
          </a:solidFill>
          <a:latin typeface="Arial" charset="0"/>
        </a:defRPr>
      </a:lvl3pPr>
      <a:lvl4pPr algn="ctr" rtl="0" eaLnBrk="1" fontAlgn="base" hangingPunct="1">
        <a:spcBef>
          <a:spcPct val="0"/>
        </a:spcBef>
        <a:spcAft>
          <a:spcPct val="0"/>
        </a:spcAft>
        <a:defRPr sz="3600">
          <a:solidFill>
            <a:schemeClr val="tx2"/>
          </a:solidFill>
          <a:latin typeface="Arial" charset="0"/>
        </a:defRPr>
      </a:lvl4pPr>
      <a:lvl5pPr algn="ctr" rtl="0" eaLnBrk="1" fontAlgn="base" hangingPunct="1">
        <a:spcBef>
          <a:spcPct val="0"/>
        </a:spcBef>
        <a:spcAft>
          <a:spcPct val="0"/>
        </a:spcAft>
        <a:defRPr sz="3600">
          <a:solidFill>
            <a:schemeClr val="tx2"/>
          </a:solidFill>
          <a:latin typeface="Arial" charset="0"/>
        </a:defRPr>
      </a:lvl5pPr>
      <a:lvl6pPr marL="457200" algn="ctr" rtl="0" eaLnBrk="1" fontAlgn="base" hangingPunct="1">
        <a:spcBef>
          <a:spcPct val="0"/>
        </a:spcBef>
        <a:spcAft>
          <a:spcPct val="0"/>
        </a:spcAft>
        <a:defRPr sz="3600">
          <a:solidFill>
            <a:schemeClr val="tx2"/>
          </a:solidFill>
          <a:latin typeface="Arial" charset="0"/>
        </a:defRPr>
      </a:lvl6pPr>
      <a:lvl7pPr marL="914400" algn="ctr" rtl="0" eaLnBrk="1" fontAlgn="base" hangingPunct="1">
        <a:spcBef>
          <a:spcPct val="0"/>
        </a:spcBef>
        <a:spcAft>
          <a:spcPct val="0"/>
        </a:spcAft>
        <a:defRPr sz="3600">
          <a:solidFill>
            <a:schemeClr val="tx2"/>
          </a:solidFill>
          <a:latin typeface="Arial" charset="0"/>
        </a:defRPr>
      </a:lvl7pPr>
      <a:lvl8pPr marL="1371600" algn="ctr" rtl="0" eaLnBrk="1" fontAlgn="base" hangingPunct="1">
        <a:spcBef>
          <a:spcPct val="0"/>
        </a:spcBef>
        <a:spcAft>
          <a:spcPct val="0"/>
        </a:spcAft>
        <a:defRPr sz="3600">
          <a:solidFill>
            <a:schemeClr val="tx2"/>
          </a:solidFill>
          <a:latin typeface="Arial" charset="0"/>
        </a:defRPr>
      </a:lvl8pPr>
      <a:lvl9pPr marL="1828800" algn="ctr" rtl="0" eaLnBrk="1" fontAlgn="base" hangingPunct="1">
        <a:spcBef>
          <a:spcPct val="0"/>
        </a:spcBef>
        <a:spcAft>
          <a:spcPct val="0"/>
        </a:spcAft>
        <a:defRPr sz="3600">
          <a:solidFill>
            <a:schemeClr val="tx2"/>
          </a:solidFill>
          <a:latin typeface="Arial" charset="0"/>
        </a:defRPr>
      </a:lvl9pPr>
    </p:titleStyle>
    <p:bodyStyle>
      <a:lvl1pPr marL="342900" indent="-342900" algn="l" rtl="0" eaLnBrk="1" fontAlgn="base" hangingPunct="1">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1" fontAlgn="base" hangingPunct="1">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1" fontAlgn="base" hangingPunct="1">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1" fontAlgn="base" hangingPunct="1">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1" fontAlgn="base" hangingPunct="1">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10.jpeg"/><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E8285C3-AD06-C6EE-DA1E-01E4AE099285}"/>
              </a:ext>
            </a:extLst>
          </p:cNvPr>
          <p:cNvSpPr>
            <a:spLocks noGrp="1"/>
          </p:cNvSpPr>
          <p:nvPr>
            <p:ph type="title"/>
          </p:nvPr>
        </p:nvSpPr>
        <p:spPr/>
        <p:txBody>
          <a:bodyPr/>
          <a:lstStyle/>
          <a:p>
            <a:r>
              <a:rPr lang="en-MY" dirty="0"/>
              <a:t>Introduction to emerging technology</a:t>
            </a:r>
          </a:p>
        </p:txBody>
      </p:sp>
      <p:sp>
        <p:nvSpPr>
          <p:cNvPr id="12" name="Text Placeholder 11">
            <a:extLst>
              <a:ext uri="{FF2B5EF4-FFF2-40B4-BE49-F238E27FC236}">
                <a16:creationId xmlns:a16="http://schemas.microsoft.com/office/drawing/2014/main" id="{46E76693-9333-AC46-AAFA-600C2E1A00CB}"/>
              </a:ext>
            </a:extLst>
          </p:cNvPr>
          <p:cNvSpPr>
            <a:spLocks noGrp="1"/>
          </p:cNvSpPr>
          <p:nvPr>
            <p:ph type="body" idx="1"/>
          </p:nvPr>
        </p:nvSpPr>
        <p:spPr/>
        <p:txBody>
          <a:bodyPr/>
          <a:lstStyle/>
          <a:p>
            <a:r>
              <a:rPr lang="en-MY" dirty="0"/>
              <a:t>CT060-3-3-EMTECH-Emerging Technology</a:t>
            </a:r>
          </a:p>
        </p:txBody>
      </p:sp>
    </p:spTree>
    <p:extLst>
      <p:ext uri="{BB962C8B-B14F-4D97-AF65-F5344CB8AC3E}">
        <p14:creationId xmlns:p14="http://schemas.microsoft.com/office/powerpoint/2010/main" val="300761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a:xfrm>
            <a:off x="254000" y="1417638"/>
            <a:ext cx="11747500" cy="4805362"/>
          </a:xfrm>
        </p:spPr>
        <p:txBody>
          <a:bodyPr/>
          <a:lstStyle/>
          <a:p>
            <a:pPr>
              <a:buFontTx/>
              <a:buNone/>
            </a:pPr>
            <a:r>
              <a:rPr lang="en-MY" altLang="en-US" sz="2400" dirty="0"/>
              <a:t>$5 million vs. $400</a:t>
            </a:r>
          </a:p>
          <a:p>
            <a:pPr lvl="1"/>
            <a:r>
              <a:rPr lang="en-MY" altLang="en-US" sz="2400" dirty="0"/>
              <a:t>Price of the fastest supercomputer in 1975 and an iPhone 4 with equal performance</a:t>
            </a:r>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dirty="0"/>
              <a:t>Connecting rate of improvement and reach today …</a:t>
            </a:r>
            <a:endParaRPr lang="en-MY" dirty="0"/>
          </a:p>
        </p:txBody>
      </p:sp>
      <p:pic>
        <p:nvPicPr>
          <p:cNvPr id="4" name="Picture 3">
            <a:extLst>
              <a:ext uri="{FF2B5EF4-FFF2-40B4-BE49-F238E27FC236}">
                <a16:creationId xmlns:a16="http://schemas.microsoft.com/office/drawing/2014/main" id="{246EAFFF-B66F-0145-BE54-0FF6602B364C}"/>
              </a:ext>
            </a:extLst>
          </p:cNvPr>
          <p:cNvPicPr>
            <a:picLocks noChangeAspect="1"/>
          </p:cNvPicPr>
          <p:nvPr/>
        </p:nvPicPr>
        <p:blipFill>
          <a:blip r:embed="rId3"/>
          <a:stretch>
            <a:fillRect/>
          </a:stretch>
        </p:blipFill>
        <p:spPr>
          <a:xfrm>
            <a:off x="359148" y="2959864"/>
            <a:ext cx="5283197" cy="1720909"/>
          </a:xfrm>
          <a:prstGeom prst="rect">
            <a:avLst/>
          </a:prstGeom>
        </p:spPr>
      </p:pic>
      <p:pic>
        <p:nvPicPr>
          <p:cNvPr id="5" name="Picture 4" descr="A picture containing text, floor, indoor, ceiling&#10;&#10;Description automatically generated">
            <a:extLst>
              <a:ext uri="{FF2B5EF4-FFF2-40B4-BE49-F238E27FC236}">
                <a16:creationId xmlns:a16="http://schemas.microsoft.com/office/drawing/2014/main" id="{96890E49-DB46-B8D4-C8EF-30670D0088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69175" y="2560638"/>
            <a:ext cx="1736725" cy="191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6" descr="A picture containing electronics, cellphone&#10;&#10;Description automatically generated">
            <a:extLst>
              <a:ext uri="{FF2B5EF4-FFF2-40B4-BE49-F238E27FC236}">
                <a16:creationId xmlns:a16="http://schemas.microsoft.com/office/drawing/2014/main" id="{51AE8F70-382D-6CE5-CFD9-8A190B25C0C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05900" y="4405313"/>
            <a:ext cx="2784475" cy="2087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280030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p:txBody>
          <a:bodyPr/>
          <a:lstStyle/>
          <a:p>
            <a:pPr marL="457200" indent="-457200">
              <a:lnSpc>
                <a:spcPct val="150000"/>
              </a:lnSpc>
              <a:buFontTx/>
              <a:buChar char="•"/>
            </a:pPr>
            <a:r>
              <a:rPr lang="en-MY" altLang="en-US" sz="2400" dirty="0"/>
              <a:t>300,000+ Miles driven by Google’s autonomous cars with only one accident (human error)</a:t>
            </a:r>
          </a:p>
          <a:p>
            <a:pPr marL="457200" indent="-457200">
              <a:lnSpc>
                <a:spcPct val="150000"/>
              </a:lnSpc>
              <a:buFontTx/>
              <a:buChar char="•"/>
            </a:pPr>
            <a:r>
              <a:rPr lang="en-MY" altLang="en-US" sz="2400" dirty="0"/>
              <a:t>3x Increase in efficiency of North American gas wells between 2007 and 2011</a:t>
            </a:r>
          </a:p>
          <a:p>
            <a:pPr marL="457200" indent="-457200">
              <a:lnSpc>
                <a:spcPct val="150000"/>
              </a:lnSpc>
              <a:buFontTx/>
              <a:buChar char="•"/>
            </a:pPr>
            <a:r>
              <a:rPr lang="en-MY" altLang="en-US" sz="2400" dirty="0"/>
              <a:t>85% Drop in cost per watt of a solar photovoltaic cell since 2000 </a:t>
            </a:r>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dirty="0"/>
              <a:t>Connecting rate of improvement and reach today …</a:t>
            </a:r>
            <a:endParaRPr lang="en-MY" dirty="0"/>
          </a:p>
        </p:txBody>
      </p:sp>
    </p:spTree>
    <p:extLst>
      <p:ext uri="{BB962C8B-B14F-4D97-AF65-F5344CB8AC3E}">
        <p14:creationId xmlns:p14="http://schemas.microsoft.com/office/powerpoint/2010/main" val="645388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D9F181-AD06-7477-D2BF-411272F881EF}"/>
            </a:ext>
          </a:extLst>
        </p:cNvPr>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18DA4084-37D1-189E-A3E2-8B461CFCDECB}"/>
              </a:ext>
            </a:extLst>
          </p:cNvPr>
          <p:cNvSpPr>
            <a:spLocks noGrp="1"/>
          </p:cNvSpPr>
          <p:nvPr>
            <p:ph idx="1"/>
          </p:nvPr>
        </p:nvSpPr>
        <p:spPr>
          <a:xfrm>
            <a:off x="254000" y="1232452"/>
            <a:ext cx="11747500" cy="4990548"/>
          </a:xfrm>
        </p:spPr>
        <p:txBody>
          <a:bodyPr/>
          <a:lstStyle/>
          <a:p>
            <a:r>
              <a:rPr lang="en-US" altLang="en-US" sz="2800" dirty="0"/>
              <a:t>ET adopts a specific set of characteristics, includes;</a:t>
            </a:r>
          </a:p>
          <a:p>
            <a:endParaRPr lang="en-MY" dirty="0"/>
          </a:p>
        </p:txBody>
      </p:sp>
      <p:sp>
        <p:nvSpPr>
          <p:cNvPr id="8" name="Title 7">
            <a:extLst>
              <a:ext uri="{FF2B5EF4-FFF2-40B4-BE49-F238E27FC236}">
                <a16:creationId xmlns:a16="http://schemas.microsoft.com/office/drawing/2014/main" id="{61CC7921-CFF8-5504-83B0-419F6D47BDF7}"/>
              </a:ext>
            </a:extLst>
          </p:cNvPr>
          <p:cNvSpPr>
            <a:spLocks noGrp="1"/>
          </p:cNvSpPr>
          <p:nvPr>
            <p:ph type="title"/>
          </p:nvPr>
        </p:nvSpPr>
        <p:spPr/>
        <p:txBody>
          <a:bodyPr/>
          <a:lstStyle/>
          <a:p>
            <a:r>
              <a:rPr lang="en-MY" dirty="0"/>
              <a:t>ET Characteristics</a:t>
            </a:r>
          </a:p>
        </p:txBody>
      </p:sp>
      <p:graphicFrame>
        <p:nvGraphicFramePr>
          <p:cNvPr id="3" name="Table 2">
            <a:extLst>
              <a:ext uri="{FF2B5EF4-FFF2-40B4-BE49-F238E27FC236}">
                <a16:creationId xmlns:a16="http://schemas.microsoft.com/office/drawing/2014/main" id="{8DB387E6-C8FB-6DB9-4A8F-FE8A913A98A0}"/>
              </a:ext>
            </a:extLst>
          </p:cNvPr>
          <p:cNvGraphicFramePr>
            <a:graphicFrameLocks noGrp="1"/>
          </p:cNvGraphicFramePr>
          <p:nvPr>
            <p:extLst>
              <p:ext uri="{D42A27DB-BD31-4B8C-83A1-F6EECF244321}">
                <p14:modId xmlns:p14="http://schemas.microsoft.com/office/powerpoint/2010/main" val="1268602176"/>
              </p:ext>
            </p:extLst>
          </p:nvPr>
        </p:nvGraphicFramePr>
        <p:xfrm>
          <a:off x="295351" y="1883391"/>
          <a:ext cx="11544082" cy="4140048"/>
        </p:xfrm>
        <a:graphic>
          <a:graphicData uri="http://schemas.openxmlformats.org/drawingml/2006/table">
            <a:tbl>
              <a:tblPr firstRow="1" bandRow="1">
                <a:tableStyleId>{5C22544A-7EE6-4342-B048-85BDC9FD1C3A}</a:tableStyleId>
              </a:tblPr>
              <a:tblGrid>
                <a:gridCol w="3061998">
                  <a:extLst>
                    <a:ext uri="{9D8B030D-6E8A-4147-A177-3AD203B41FA5}">
                      <a16:colId xmlns:a16="http://schemas.microsoft.com/office/drawing/2014/main" val="3627890030"/>
                    </a:ext>
                  </a:extLst>
                </a:gridCol>
                <a:gridCol w="8482084">
                  <a:extLst>
                    <a:ext uri="{9D8B030D-6E8A-4147-A177-3AD203B41FA5}">
                      <a16:colId xmlns:a16="http://schemas.microsoft.com/office/drawing/2014/main" val="1142521051"/>
                    </a:ext>
                  </a:extLst>
                </a:gridCol>
              </a:tblGrid>
              <a:tr h="561264">
                <a:tc>
                  <a:txBody>
                    <a:bodyPr/>
                    <a:lstStyle/>
                    <a:p>
                      <a:r>
                        <a:rPr lang="en-MY" dirty="0"/>
                        <a:t>Characteristics</a:t>
                      </a:r>
                    </a:p>
                  </a:txBody>
                  <a:tcPr/>
                </a:tc>
                <a:tc>
                  <a:txBody>
                    <a:bodyPr/>
                    <a:lstStyle/>
                    <a:p>
                      <a:r>
                        <a:rPr lang="en-MY" dirty="0"/>
                        <a:t>Descriptions</a:t>
                      </a:r>
                    </a:p>
                  </a:txBody>
                  <a:tcPr/>
                </a:tc>
                <a:extLst>
                  <a:ext uri="{0D108BD9-81ED-4DB2-BD59-A6C34878D82A}">
                    <a16:rowId xmlns:a16="http://schemas.microsoft.com/office/drawing/2014/main" val="3482321342"/>
                  </a:ext>
                </a:extLst>
              </a:tr>
              <a:tr h="561264">
                <a:tc>
                  <a:txBody>
                    <a:bodyPr/>
                    <a:lstStyle/>
                    <a:p>
                      <a:r>
                        <a:rPr lang="en-MY" dirty="0"/>
                        <a:t>ET Uncertainty</a:t>
                      </a:r>
                    </a:p>
                  </a:txBody>
                  <a:tcPr/>
                </a:tc>
                <a:tc>
                  <a:txBody>
                    <a:bodyPr/>
                    <a:lstStyle/>
                    <a:p>
                      <a:r>
                        <a:rPr lang="en-MY" dirty="0"/>
                        <a:t>T</a:t>
                      </a:r>
                      <a:r>
                        <a:rPr lang="en-US" dirty="0"/>
                        <a:t>he uncertainty associated with ET takes several forms with un-known and unpredictable values and outcomes, such as standards and specifications (maturity), business models, price, and adoption rate uncertainties. As time passes, the ET becomes more matured and diffused and the number of adopters increases while costs drop. In contrast, ethical and social concerns might increase as ET is used in new applications</a:t>
                      </a:r>
                      <a:endParaRPr lang="en-MY" dirty="0"/>
                    </a:p>
                  </a:txBody>
                  <a:tcPr/>
                </a:tc>
                <a:extLst>
                  <a:ext uri="{0D108BD9-81ED-4DB2-BD59-A6C34878D82A}">
                    <a16:rowId xmlns:a16="http://schemas.microsoft.com/office/drawing/2014/main" val="2460201694"/>
                  </a:ext>
                </a:extLst>
              </a:tr>
              <a:tr h="561264">
                <a:tc>
                  <a:txBody>
                    <a:bodyPr/>
                    <a:lstStyle/>
                    <a:p>
                      <a:r>
                        <a:rPr lang="en-MY" dirty="0"/>
                        <a:t>ET Network Effect</a:t>
                      </a:r>
                    </a:p>
                  </a:txBody>
                  <a:tcPr/>
                </a:tc>
                <a:tc>
                  <a:txBody>
                    <a:bodyPr/>
                    <a:lstStyle/>
                    <a:p>
                      <a:r>
                        <a:rPr lang="en-US" dirty="0"/>
                        <a:t>The value of an ET increases by increasing the number of ET users</a:t>
                      </a:r>
                      <a:endParaRPr lang="en-MY" dirty="0"/>
                    </a:p>
                  </a:txBody>
                  <a:tcPr/>
                </a:tc>
                <a:extLst>
                  <a:ext uri="{0D108BD9-81ED-4DB2-BD59-A6C34878D82A}">
                    <a16:rowId xmlns:a16="http://schemas.microsoft.com/office/drawing/2014/main" val="4096859081"/>
                  </a:ext>
                </a:extLst>
              </a:tr>
              <a:tr h="561264">
                <a:tc>
                  <a:txBody>
                    <a:bodyPr/>
                    <a:lstStyle/>
                    <a:p>
                      <a:r>
                        <a:rPr lang="en-MY" dirty="0"/>
                        <a:t>ET Costs</a:t>
                      </a:r>
                    </a:p>
                  </a:txBody>
                  <a:tcPr/>
                </a:tc>
                <a:tc>
                  <a:txBody>
                    <a:bodyPr/>
                    <a:lstStyle/>
                    <a:p>
                      <a:r>
                        <a:rPr lang="en-US" dirty="0"/>
                        <a:t>The cost of owning the ET is high, and the cost of substituting traditional technology with the ET is high.</a:t>
                      </a:r>
                      <a:endParaRPr lang="en-MY" dirty="0"/>
                    </a:p>
                  </a:txBody>
                  <a:tcPr/>
                </a:tc>
                <a:extLst>
                  <a:ext uri="{0D108BD9-81ED-4DB2-BD59-A6C34878D82A}">
                    <a16:rowId xmlns:a16="http://schemas.microsoft.com/office/drawing/2014/main" val="134713969"/>
                  </a:ext>
                </a:extLst>
              </a:tr>
              <a:tr h="561264">
                <a:tc>
                  <a:txBody>
                    <a:bodyPr/>
                    <a:lstStyle/>
                    <a:p>
                      <a:r>
                        <a:rPr lang="en-MY" dirty="0"/>
                        <a:t>Unobvious ET Impact</a:t>
                      </a:r>
                    </a:p>
                  </a:txBody>
                  <a:tcPr/>
                </a:tc>
                <a:tc>
                  <a:txBody>
                    <a:bodyPr/>
                    <a:lstStyle/>
                    <a:p>
                      <a:r>
                        <a:rPr lang="en-US" dirty="0"/>
                        <a:t>The social and ethical impacts associated with the use of ET are unseen, unknown, or unexpected before its adoption/use or at an early stage of the ET life cycle</a:t>
                      </a:r>
                      <a:endParaRPr lang="en-MY" dirty="0"/>
                    </a:p>
                  </a:txBody>
                  <a:tcPr/>
                </a:tc>
                <a:extLst>
                  <a:ext uri="{0D108BD9-81ED-4DB2-BD59-A6C34878D82A}">
                    <a16:rowId xmlns:a16="http://schemas.microsoft.com/office/drawing/2014/main" val="3390968710"/>
                  </a:ext>
                </a:extLst>
              </a:tr>
            </a:tbl>
          </a:graphicData>
        </a:graphic>
      </p:graphicFrame>
    </p:spTree>
    <p:extLst>
      <p:ext uri="{BB962C8B-B14F-4D97-AF65-F5344CB8AC3E}">
        <p14:creationId xmlns:p14="http://schemas.microsoft.com/office/powerpoint/2010/main" val="1816255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B93126-32C3-9950-5839-6F8041ACAEB2}"/>
            </a:ext>
          </a:extLst>
        </p:cNvPr>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7341FC54-E70D-DF4E-61AD-4E5574B14915}"/>
              </a:ext>
            </a:extLst>
          </p:cNvPr>
          <p:cNvSpPr>
            <a:spLocks noGrp="1"/>
          </p:cNvSpPr>
          <p:nvPr>
            <p:ph idx="1"/>
          </p:nvPr>
        </p:nvSpPr>
        <p:spPr>
          <a:xfrm>
            <a:off x="254000" y="1232452"/>
            <a:ext cx="11747500" cy="4990548"/>
          </a:xfrm>
        </p:spPr>
        <p:txBody>
          <a:bodyPr/>
          <a:lstStyle/>
          <a:p>
            <a:r>
              <a:rPr lang="en-US" altLang="en-US" sz="2800" dirty="0"/>
              <a:t>ET adopts a specific set of characteristics, includes;</a:t>
            </a:r>
          </a:p>
          <a:p>
            <a:endParaRPr lang="en-MY" dirty="0"/>
          </a:p>
        </p:txBody>
      </p:sp>
      <p:sp>
        <p:nvSpPr>
          <p:cNvPr id="8" name="Title 7">
            <a:extLst>
              <a:ext uri="{FF2B5EF4-FFF2-40B4-BE49-F238E27FC236}">
                <a16:creationId xmlns:a16="http://schemas.microsoft.com/office/drawing/2014/main" id="{6FCD0022-216D-B698-C7F4-0041EA2529A8}"/>
              </a:ext>
            </a:extLst>
          </p:cNvPr>
          <p:cNvSpPr>
            <a:spLocks noGrp="1"/>
          </p:cNvSpPr>
          <p:nvPr>
            <p:ph type="title"/>
          </p:nvPr>
        </p:nvSpPr>
        <p:spPr/>
        <p:txBody>
          <a:bodyPr/>
          <a:lstStyle/>
          <a:p>
            <a:r>
              <a:rPr lang="en-MY" dirty="0"/>
              <a:t>ET Characteristics</a:t>
            </a:r>
          </a:p>
        </p:txBody>
      </p:sp>
      <p:graphicFrame>
        <p:nvGraphicFramePr>
          <p:cNvPr id="3" name="Table 2">
            <a:extLst>
              <a:ext uri="{FF2B5EF4-FFF2-40B4-BE49-F238E27FC236}">
                <a16:creationId xmlns:a16="http://schemas.microsoft.com/office/drawing/2014/main" id="{8F247258-8150-66FA-6FBD-07C97ED55AD4}"/>
              </a:ext>
            </a:extLst>
          </p:cNvPr>
          <p:cNvGraphicFramePr>
            <a:graphicFrameLocks noGrp="1"/>
          </p:cNvGraphicFramePr>
          <p:nvPr>
            <p:extLst>
              <p:ext uri="{D42A27DB-BD31-4B8C-83A1-F6EECF244321}">
                <p14:modId xmlns:p14="http://schemas.microsoft.com/office/powerpoint/2010/main" val="523653769"/>
              </p:ext>
            </p:extLst>
          </p:nvPr>
        </p:nvGraphicFramePr>
        <p:xfrm>
          <a:off x="295351" y="1883391"/>
          <a:ext cx="11544082" cy="2115744"/>
        </p:xfrm>
        <a:graphic>
          <a:graphicData uri="http://schemas.openxmlformats.org/drawingml/2006/table">
            <a:tbl>
              <a:tblPr firstRow="1" bandRow="1">
                <a:tableStyleId>{5C22544A-7EE6-4342-B048-85BDC9FD1C3A}</a:tableStyleId>
              </a:tblPr>
              <a:tblGrid>
                <a:gridCol w="3061998">
                  <a:extLst>
                    <a:ext uri="{9D8B030D-6E8A-4147-A177-3AD203B41FA5}">
                      <a16:colId xmlns:a16="http://schemas.microsoft.com/office/drawing/2014/main" val="3627890030"/>
                    </a:ext>
                  </a:extLst>
                </a:gridCol>
                <a:gridCol w="8482084">
                  <a:extLst>
                    <a:ext uri="{9D8B030D-6E8A-4147-A177-3AD203B41FA5}">
                      <a16:colId xmlns:a16="http://schemas.microsoft.com/office/drawing/2014/main" val="1142521051"/>
                    </a:ext>
                  </a:extLst>
                </a:gridCol>
              </a:tblGrid>
              <a:tr h="561264">
                <a:tc>
                  <a:txBody>
                    <a:bodyPr/>
                    <a:lstStyle/>
                    <a:p>
                      <a:r>
                        <a:rPr lang="en-MY" dirty="0"/>
                        <a:t>Characteristics</a:t>
                      </a:r>
                    </a:p>
                  </a:txBody>
                  <a:tcPr/>
                </a:tc>
                <a:tc>
                  <a:txBody>
                    <a:bodyPr/>
                    <a:lstStyle/>
                    <a:p>
                      <a:r>
                        <a:rPr lang="en-MY" dirty="0"/>
                        <a:t>Descriptions</a:t>
                      </a:r>
                    </a:p>
                  </a:txBody>
                  <a:tcPr/>
                </a:tc>
                <a:extLst>
                  <a:ext uri="{0D108BD9-81ED-4DB2-BD59-A6C34878D82A}">
                    <a16:rowId xmlns:a16="http://schemas.microsoft.com/office/drawing/2014/main" val="3482321342"/>
                  </a:ext>
                </a:extLst>
              </a:tr>
              <a:tr h="561264">
                <a:tc>
                  <a:txBody>
                    <a:bodyPr/>
                    <a:lstStyle/>
                    <a:p>
                      <a:r>
                        <a:rPr lang="en-MY" dirty="0"/>
                        <a:t>ET Availability</a:t>
                      </a:r>
                    </a:p>
                  </a:txBody>
                  <a:tcPr/>
                </a:tc>
                <a:tc>
                  <a:txBody>
                    <a:bodyPr/>
                    <a:lstStyle/>
                    <a:p>
                      <a:r>
                        <a:rPr lang="en-US" dirty="0"/>
                        <a:t>ET is usually available for use in a particular context or in the country that creates or invents it.</a:t>
                      </a:r>
                      <a:endParaRPr lang="en-MY" dirty="0"/>
                    </a:p>
                  </a:txBody>
                  <a:tcPr/>
                </a:tc>
                <a:extLst>
                  <a:ext uri="{0D108BD9-81ED-4DB2-BD59-A6C34878D82A}">
                    <a16:rowId xmlns:a16="http://schemas.microsoft.com/office/drawing/2014/main" val="3935754571"/>
                  </a:ext>
                </a:extLst>
              </a:tr>
              <a:tr h="561264">
                <a:tc>
                  <a:txBody>
                    <a:bodyPr/>
                    <a:lstStyle/>
                    <a:p>
                      <a:r>
                        <a:rPr lang="en-MY" dirty="0"/>
                        <a:t>ET’s are not usually fully investigated &amp; researched</a:t>
                      </a:r>
                    </a:p>
                  </a:txBody>
                  <a:tcPr/>
                </a:tc>
                <a:tc>
                  <a:txBody>
                    <a:bodyPr/>
                    <a:lstStyle/>
                    <a:p>
                      <a:r>
                        <a:rPr lang="en-US" dirty="0"/>
                        <a:t>Most of the materials on ET are white papers and technical reports produced by the manufacturers of the ET with little scientific/aca-demic research. </a:t>
                      </a:r>
                    </a:p>
                    <a:p>
                      <a:endParaRPr lang="en-MY" dirty="0"/>
                    </a:p>
                  </a:txBody>
                  <a:tcPr/>
                </a:tc>
                <a:extLst>
                  <a:ext uri="{0D108BD9-81ED-4DB2-BD59-A6C34878D82A}">
                    <a16:rowId xmlns:a16="http://schemas.microsoft.com/office/drawing/2014/main" val="662757027"/>
                  </a:ext>
                </a:extLst>
              </a:tr>
            </a:tbl>
          </a:graphicData>
        </a:graphic>
      </p:graphicFrame>
    </p:spTree>
    <p:extLst>
      <p:ext uri="{BB962C8B-B14F-4D97-AF65-F5344CB8AC3E}">
        <p14:creationId xmlns:p14="http://schemas.microsoft.com/office/powerpoint/2010/main" val="3494491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p:txBody>
          <a:bodyPr/>
          <a:lstStyle/>
          <a:p>
            <a:pPr marL="457200" indent="-457200">
              <a:buFont typeface="Arial" pitchFamily="34" charset="0"/>
              <a:buChar char="•"/>
              <a:defRPr/>
            </a:pPr>
            <a:r>
              <a:rPr lang="en-US" sz="2600" dirty="0"/>
              <a:t>On the wrong side of a big trend.</a:t>
            </a:r>
          </a:p>
          <a:p>
            <a:pPr marL="457200" indent="-457200">
              <a:buFont typeface="Arial" pitchFamily="34" charset="0"/>
              <a:buChar char="•"/>
              <a:defRPr/>
            </a:pPr>
            <a:r>
              <a:rPr lang="en-GB" sz="2600" dirty="0"/>
              <a:t>Attackers become champion</a:t>
            </a:r>
          </a:p>
          <a:p>
            <a:pPr marL="457200" indent="-457200">
              <a:buFont typeface="Arial" pitchFamily="34" charset="0"/>
              <a:buChar char="•"/>
              <a:defRPr/>
            </a:pPr>
            <a:r>
              <a:rPr lang="en-US" sz="2600" dirty="0"/>
              <a:t>Afraid to hurt their core businesses.</a:t>
            </a:r>
            <a:endParaRPr lang="en-GB" sz="2600" dirty="0"/>
          </a:p>
          <a:p>
            <a:pPr marL="457200" indent="-457200">
              <a:buFont typeface="Arial" pitchFamily="34" charset="0"/>
              <a:buChar char="•"/>
              <a:defRPr/>
            </a:pPr>
            <a:r>
              <a:rPr lang="en-US" sz="2600" dirty="0"/>
              <a:t>Pressures of running a large organization</a:t>
            </a:r>
          </a:p>
          <a:p>
            <a:pPr marL="457200" indent="-457200">
              <a:buFont typeface="Arial" pitchFamily="34" charset="0"/>
              <a:buChar char="•"/>
              <a:defRPr/>
            </a:pPr>
            <a:r>
              <a:rPr lang="en-US" sz="2600" dirty="0"/>
              <a:t>Size now gets in their way</a:t>
            </a:r>
          </a:p>
          <a:p>
            <a:pPr marL="457200" indent="-457200">
              <a:buFont typeface="Arial" pitchFamily="34" charset="0"/>
              <a:buChar char="•"/>
              <a:defRPr/>
            </a:pPr>
            <a:r>
              <a:rPr lang="en-US" sz="2600" dirty="0"/>
              <a:t>Commitments to facilities, people, and channel partners restrict flexibility</a:t>
            </a:r>
          </a:p>
          <a:p>
            <a:pPr marL="457200" indent="-457200">
              <a:buFont typeface="Arial" pitchFamily="34" charset="0"/>
              <a:buChar char="•"/>
              <a:defRPr/>
            </a:pPr>
            <a:r>
              <a:rPr lang="en-US" sz="2600" dirty="0"/>
              <a:t>Equity markets expect continuing earnings</a:t>
            </a:r>
          </a:p>
          <a:p>
            <a:pPr marL="457200" indent="-457200">
              <a:buFont typeface="Arial" pitchFamily="34" charset="0"/>
              <a:buChar char="•"/>
              <a:defRPr/>
            </a:pPr>
            <a:r>
              <a:rPr lang="en-GB" sz="2600" dirty="0"/>
              <a:t>Structures, capabilities, and mindsets</a:t>
            </a:r>
          </a:p>
          <a:p>
            <a:pPr marL="457200" indent="-457200">
              <a:buFont typeface="Arial" pitchFamily="34" charset="0"/>
              <a:buChar char="•"/>
              <a:defRPr/>
            </a:pPr>
            <a:r>
              <a:rPr lang="en-US" sz="2600" dirty="0"/>
              <a:t>Start-ups valued for future earnings </a:t>
            </a:r>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Incumbents Issues</a:t>
            </a:r>
          </a:p>
        </p:txBody>
      </p:sp>
    </p:spTree>
    <p:extLst>
      <p:ext uri="{BB962C8B-B14F-4D97-AF65-F5344CB8AC3E}">
        <p14:creationId xmlns:p14="http://schemas.microsoft.com/office/powerpoint/2010/main" val="550621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p:txBody>
          <a:bodyPr/>
          <a:lstStyle/>
          <a:p>
            <a:pPr marL="457200" indent="-457200">
              <a:lnSpc>
                <a:spcPct val="150000"/>
              </a:lnSpc>
              <a:buFont typeface="Arial" pitchFamily="34" charset="0"/>
              <a:buChar char="•"/>
              <a:defRPr/>
            </a:pPr>
            <a:r>
              <a:rPr lang="en-US" sz="2400" dirty="0"/>
              <a:t>Coping with great uncertainty and complexity</a:t>
            </a:r>
          </a:p>
          <a:p>
            <a:pPr marL="457200" indent="-457200">
              <a:lnSpc>
                <a:spcPct val="150000"/>
              </a:lnSpc>
              <a:buFont typeface="Arial" pitchFamily="34" charset="0"/>
              <a:buChar char="•"/>
              <a:defRPr/>
            </a:pPr>
            <a:r>
              <a:rPr lang="en-US" sz="2400" dirty="0"/>
              <a:t>Keeping up with accelerating speed</a:t>
            </a:r>
          </a:p>
          <a:p>
            <a:pPr marL="457200" indent="-457200">
              <a:lnSpc>
                <a:spcPct val="150000"/>
              </a:lnSpc>
              <a:buFont typeface="Arial" pitchFamily="34" charset="0"/>
              <a:buChar char="•"/>
              <a:defRPr/>
            </a:pPr>
            <a:r>
              <a:rPr lang="en-US" sz="2400" dirty="0"/>
              <a:t>Developing new competencies</a:t>
            </a:r>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altLang="en-US" dirty="0">
                <a:solidFill>
                  <a:srgbClr val="FF0000"/>
                </a:solidFill>
              </a:rPr>
              <a:t>Challenges</a:t>
            </a:r>
            <a:r>
              <a:rPr lang="en-US" altLang="en-US" dirty="0"/>
              <a:t> faced by companies</a:t>
            </a:r>
            <a:endParaRPr lang="en-MY" dirty="0"/>
          </a:p>
        </p:txBody>
      </p:sp>
    </p:spTree>
    <p:extLst>
      <p:ext uri="{BB962C8B-B14F-4D97-AF65-F5344CB8AC3E}">
        <p14:creationId xmlns:p14="http://schemas.microsoft.com/office/powerpoint/2010/main" val="1934897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altLang="en-US" dirty="0"/>
              <a:t>Incumbent to a new journey</a:t>
            </a:r>
            <a:endParaRPr lang="en-MY" dirty="0"/>
          </a:p>
        </p:txBody>
      </p:sp>
      <p:pic>
        <p:nvPicPr>
          <p:cNvPr id="3" name="Picture 3">
            <a:extLst>
              <a:ext uri="{FF2B5EF4-FFF2-40B4-BE49-F238E27FC236}">
                <a16:creationId xmlns:a16="http://schemas.microsoft.com/office/drawing/2014/main" id="{558EA626-A032-9D64-3027-C87EADC144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486" y="1264169"/>
            <a:ext cx="11714162" cy="499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83028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a:xfrm>
            <a:off x="254000" y="1697038"/>
            <a:ext cx="5842000" cy="4525962"/>
          </a:xfrm>
        </p:spPr>
        <p:txBody>
          <a:bodyPr/>
          <a:lstStyle/>
          <a:p>
            <a:pPr marL="514350" indent="-514350">
              <a:buFontTx/>
              <a:buAutoNum type="arabicPeriod"/>
              <a:defRPr/>
            </a:pPr>
            <a:r>
              <a:rPr lang="en-US" altLang="en-US" sz="2800" dirty="0">
                <a:solidFill>
                  <a:schemeClr val="accent6">
                    <a:lumMod val="60000"/>
                    <a:lumOff val="40000"/>
                  </a:schemeClr>
                </a:solidFill>
              </a:rPr>
              <a:t>Detectable Signals</a:t>
            </a:r>
          </a:p>
          <a:p>
            <a:pPr marL="514350" indent="-514350">
              <a:buFontTx/>
              <a:buChar char="•"/>
              <a:defRPr/>
            </a:pPr>
            <a:r>
              <a:rPr lang="en-GB" altLang="en-US" sz="2800" dirty="0">
                <a:latin typeface="Times New Roman" panose="02020603050405020304" pitchFamily="18" charset="0"/>
                <a:cs typeface="Times New Roman" panose="02020603050405020304" pitchFamily="18" charset="0"/>
              </a:rPr>
              <a:t>1998 - PolyGram (top record label) sold to Seagram for $10.6 billion. Why?  CD-ROM</a:t>
            </a:r>
          </a:p>
          <a:p>
            <a:pPr marL="514350" indent="-514350">
              <a:buFontTx/>
              <a:buChar char="•"/>
              <a:defRPr/>
            </a:pPr>
            <a:r>
              <a:rPr lang="en-GB" altLang="en-US" sz="2800" dirty="0">
                <a:latin typeface="Times New Roman" panose="02020603050405020304" pitchFamily="18" charset="0"/>
                <a:cs typeface="Times New Roman" panose="02020603050405020304" pitchFamily="18" charset="0"/>
              </a:rPr>
              <a:t>1999 - Newspapers</a:t>
            </a:r>
          </a:p>
          <a:p>
            <a:pPr marL="514350" indent="-514350" algn="ctr">
              <a:defRPr/>
            </a:pPr>
            <a:r>
              <a:rPr lang="en-US" altLang="en-US" sz="2000" dirty="0">
                <a:latin typeface="Times New Roman" panose="02020603050405020304" pitchFamily="18" charset="0"/>
                <a:cs typeface="Times New Roman" panose="02020603050405020304" pitchFamily="18" charset="0"/>
              </a:rPr>
              <a:t>“The Internet is made for classifieds, and classifieds are made for the Internet” - Schibsted</a:t>
            </a:r>
            <a:endParaRPr lang="en-GB" altLang="en-US" sz="2000" dirty="0">
              <a:latin typeface="Times New Roman" panose="02020603050405020304" pitchFamily="18" charset="0"/>
              <a:cs typeface="Times New Roman" panose="02020603050405020304" pitchFamily="18" charset="0"/>
            </a:endParaRPr>
          </a:p>
          <a:p>
            <a:r>
              <a:rPr lang="en-US" dirty="0"/>
              <a:t>2007 - Telecom New Zealand sold yellow pages for 2.2 billions</a:t>
            </a:r>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altLang="en-US" dirty="0"/>
              <a:t>Incumbent to a new journey</a:t>
            </a:r>
            <a:endParaRPr lang="en-MY" dirty="0"/>
          </a:p>
        </p:txBody>
      </p:sp>
      <p:sp>
        <p:nvSpPr>
          <p:cNvPr id="2" name="Content Placeholder 9">
            <a:extLst>
              <a:ext uri="{FF2B5EF4-FFF2-40B4-BE49-F238E27FC236}">
                <a16:creationId xmlns:a16="http://schemas.microsoft.com/office/drawing/2014/main" id="{CB82F86F-5119-7B7B-273B-E0CE3FA96A77}"/>
              </a:ext>
            </a:extLst>
          </p:cNvPr>
          <p:cNvSpPr txBox="1">
            <a:spLocks/>
          </p:cNvSpPr>
          <p:nvPr/>
        </p:nvSpPr>
        <p:spPr bwMode="auto">
          <a:xfrm>
            <a:off x="6418580" y="1617662"/>
            <a:ext cx="5933440" cy="496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500">
                <a:solidFill>
                  <a:schemeClr val="bg1"/>
                </a:solidFill>
                <a:latin typeface="+mj-lt"/>
                <a:ea typeface="+mn-ea"/>
                <a:cs typeface="Calibri" panose="020F0502020204030204" pitchFamily="34" charset="0"/>
              </a:defRPr>
            </a:lvl1pPr>
            <a:lvl2pPr marL="742950" indent="-285750" algn="l" rtl="0" eaLnBrk="1" fontAlgn="base" hangingPunct="1">
              <a:spcBef>
                <a:spcPct val="20000"/>
              </a:spcBef>
              <a:spcAft>
                <a:spcPct val="0"/>
              </a:spcAft>
              <a:buChar char="–"/>
              <a:defRPr sz="2000">
                <a:solidFill>
                  <a:schemeClr val="bg1"/>
                </a:solidFill>
                <a:latin typeface="+mj-lt"/>
                <a:cs typeface="Calibri" panose="020F0502020204030204" pitchFamily="34" charset="0"/>
              </a:defRPr>
            </a:lvl2pPr>
            <a:lvl3pPr marL="1143000" indent="-228600" algn="l" rtl="0" eaLnBrk="1" fontAlgn="base" hangingPunct="1">
              <a:spcBef>
                <a:spcPct val="20000"/>
              </a:spcBef>
              <a:spcAft>
                <a:spcPct val="0"/>
              </a:spcAft>
              <a:buChar char="•"/>
              <a:defRPr sz="1800">
                <a:solidFill>
                  <a:schemeClr val="bg1"/>
                </a:solidFill>
                <a:latin typeface="+mj-lt"/>
                <a:cs typeface="Calibri" panose="020F0502020204030204" pitchFamily="34" charset="0"/>
              </a:defRPr>
            </a:lvl3pPr>
            <a:lvl4pPr marL="1600200" indent="-228600" algn="l" rtl="0" eaLnBrk="1" fontAlgn="base" hangingPunct="1">
              <a:spcBef>
                <a:spcPct val="20000"/>
              </a:spcBef>
              <a:spcAft>
                <a:spcPct val="0"/>
              </a:spcAft>
              <a:buChar char="–"/>
              <a:defRPr sz="1500">
                <a:solidFill>
                  <a:schemeClr val="bg1"/>
                </a:solidFill>
                <a:latin typeface="+mj-lt"/>
                <a:cs typeface="Calibri" panose="020F0502020204030204" pitchFamily="34" charset="0"/>
              </a:defRPr>
            </a:lvl4pPr>
            <a:lvl5pPr marL="2057400" indent="-228600" algn="l" rtl="0" eaLnBrk="1" fontAlgn="base" hangingPunct="1">
              <a:spcBef>
                <a:spcPct val="20000"/>
              </a:spcBef>
              <a:spcAft>
                <a:spcPct val="0"/>
              </a:spcAft>
              <a:buChar char="»"/>
              <a:defRPr sz="1200">
                <a:solidFill>
                  <a:schemeClr val="bg1"/>
                </a:solidFill>
                <a:latin typeface="+mj-lt"/>
                <a:cs typeface="Calibri" panose="020F0502020204030204" pitchFamily="34" charset="0"/>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a:defRPr/>
            </a:pPr>
            <a:r>
              <a:rPr lang="en-US" sz="2800" kern="0" dirty="0">
                <a:solidFill>
                  <a:schemeClr val="accent6">
                    <a:lumMod val="60000"/>
                    <a:lumOff val="40000"/>
                  </a:schemeClr>
                </a:solidFill>
              </a:rPr>
              <a:t>2. Change takes hold (Clear)</a:t>
            </a:r>
          </a:p>
          <a:p>
            <a:pPr marL="457200" indent="-457200">
              <a:buFont typeface="Arial" pitchFamily="34" charset="0"/>
              <a:buChar char="•"/>
              <a:defRPr/>
            </a:pPr>
            <a:r>
              <a:rPr lang="en-US" sz="2800" kern="0" dirty="0">
                <a:latin typeface="Times New Roman" panose="02020603050405020304" pitchFamily="18" charset="0"/>
                <a:cs typeface="Times New Roman" panose="02020603050405020304" pitchFamily="18" charset="0"/>
              </a:rPr>
              <a:t>validated technological and economic drivers</a:t>
            </a:r>
          </a:p>
          <a:p>
            <a:pPr marL="457200" indent="-457200">
              <a:buFont typeface="Arial" pitchFamily="34" charset="0"/>
              <a:buChar char="•"/>
              <a:defRPr/>
            </a:pPr>
            <a:r>
              <a:rPr lang="en-US" sz="2800" kern="0" dirty="0">
                <a:latin typeface="Times New Roman" panose="02020603050405020304" pitchFamily="18" charset="0"/>
                <a:cs typeface="Times New Roman" panose="02020603050405020304" pitchFamily="18" charset="0"/>
              </a:rPr>
              <a:t>commit to nurturing new initiatives</a:t>
            </a:r>
          </a:p>
          <a:p>
            <a:pPr marL="457200" indent="-457200">
              <a:buFont typeface="Arial" pitchFamily="34" charset="0"/>
              <a:buChar char="•"/>
              <a:defRPr/>
            </a:pPr>
            <a:r>
              <a:rPr lang="en-GB" sz="2800" kern="0" dirty="0">
                <a:latin typeface="Times New Roman" panose="02020603050405020304" pitchFamily="18" charset="0"/>
                <a:cs typeface="Times New Roman" panose="02020603050405020304" pitchFamily="18" charset="0"/>
              </a:rPr>
              <a:t>Missing motivation</a:t>
            </a:r>
          </a:p>
          <a:p>
            <a:pPr marL="457200" indent="-457200">
              <a:buFont typeface="Arial" pitchFamily="34" charset="0"/>
              <a:buChar char="•"/>
              <a:defRPr/>
            </a:pPr>
            <a:r>
              <a:rPr lang="en-GB" sz="2800" kern="0" dirty="0">
                <a:latin typeface="Times New Roman" panose="02020603050405020304" pitchFamily="18" charset="0"/>
                <a:cs typeface="Times New Roman" panose="02020603050405020304" pitchFamily="18" charset="0"/>
              </a:rPr>
              <a:t>Long term threat doesn’t seem dangerous</a:t>
            </a:r>
          </a:p>
          <a:p>
            <a:pPr marL="998538" lvl="1" indent="-457200">
              <a:buFont typeface="Courier New" panose="02070309020205020404" pitchFamily="49" charset="0"/>
              <a:buChar char="o"/>
              <a:defRPr/>
            </a:pPr>
            <a:r>
              <a:rPr lang="en-GB" sz="2400" kern="0" dirty="0">
                <a:latin typeface="Times New Roman" panose="02020603050405020304" pitchFamily="18" charset="0"/>
                <a:cs typeface="Times New Roman" panose="02020603050405020304" pitchFamily="18" charset="0"/>
              </a:rPr>
              <a:t>Netflix (during year 2000s) share fell 80% when focus changed from DVD to streaming. </a:t>
            </a:r>
          </a:p>
          <a:p>
            <a:endParaRPr lang="en-MY" kern="0" dirty="0"/>
          </a:p>
        </p:txBody>
      </p:sp>
    </p:spTree>
    <p:extLst>
      <p:ext uri="{BB962C8B-B14F-4D97-AF65-F5344CB8AC3E}">
        <p14:creationId xmlns:p14="http://schemas.microsoft.com/office/powerpoint/2010/main" val="5615922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a:xfrm>
            <a:off x="254000" y="1211580"/>
            <a:ext cx="11747500" cy="5011420"/>
          </a:xfrm>
        </p:spPr>
        <p:txBody>
          <a:bodyPr/>
          <a:lstStyle/>
          <a:p>
            <a:pPr>
              <a:lnSpc>
                <a:spcPct val="150000"/>
              </a:lnSpc>
              <a:defRPr/>
            </a:pPr>
            <a:r>
              <a:rPr lang="en-US" sz="4000" dirty="0">
                <a:solidFill>
                  <a:schemeClr val="accent6">
                    <a:lumMod val="60000"/>
                    <a:lumOff val="40000"/>
                  </a:schemeClr>
                </a:solidFill>
              </a:rPr>
              <a:t>3. Inevitable Transformation</a:t>
            </a:r>
          </a:p>
          <a:p>
            <a:pPr marL="457200" indent="-457200">
              <a:lnSpc>
                <a:spcPct val="150000"/>
              </a:lnSpc>
              <a:buFont typeface="Arial" pitchFamily="34" charset="0"/>
              <a:buChar char="•"/>
              <a:defRPr/>
            </a:pPr>
            <a:r>
              <a:rPr lang="en-GB" sz="3600" dirty="0"/>
              <a:t>Critical mass of adopters</a:t>
            </a:r>
          </a:p>
          <a:p>
            <a:pPr marL="457200" indent="-457200">
              <a:lnSpc>
                <a:spcPct val="150000"/>
              </a:lnSpc>
              <a:buFont typeface="Arial" pitchFamily="34" charset="0"/>
              <a:buChar char="•"/>
              <a:defRPr/>
            </a:pPr>
            <a:r>
              <a:rPr lang="en-GB" sz="3600" dirty="0"/>
              <a:t>Superior new technology</a:t>
            </a:r>
          </a:p>
          <a:p>
            <a:pPr marL="457200" indent="-457200">
              <a:lnSpc>
                <a:spcPct val="150000"/>
              </a:lnSpc>
              <a:buFont typeface="Arial" pitchFamily="34" charset="0"/>
              <a:buChar char="•"/>
              <a:defRPr/>
            </a:pPr>
            <a:r>
              <a:rPr lang="en-GB" sz="3600" dirty="0"/>
              <a:t>Aggressively shifting resources </a:t>
            </a:r>
          </a:p>
          <a:p>
            <a:pPr marL="457200" indent="-457200">
              <a:lnSpc>
                <a:spcPct val="150000"/>
              </a:lnSpc>
              <a:buFont typeface="Arial" pitchFamily="34" charset="0"/>
              <a:buChar char="•"/>
              <a:defRPr/>
            </a:pPr>
            <a:r>
              <a:rPr lang="en-GB" sz="3600" dirty="0"/>
              <a:t>Overcome lack of in-house capability </a:t>
            </a:r>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altLang="en-US" dirty="0"/>
              <a:t>Incumbent to a new journey</a:t>
            </a:r>
            <a:endParaRPr lang="en-MY" dirty="0"/>
          </a:p>
        </p:txBody>
      </p:sp>
    </p:spTree>
    <p:extLst>
      <p:ext uri="{BB962C8B-B14F-4D97-AF65-F5344CB8AC3E}">
        <p14:creationId xmlns:p14="http://schemas.microsoft.com/office/powerpoint/2010/main" val="3482614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p:txBody>
          <a:bodyPr/>
          <a:lstStyle/>
          <a:p>
            <a:pPr>
              <a:defRPr/>
            </a:pPr>
            <a:r>
              <a:rPr lang="en-US" sz="4400" dirty="0">
                <a:solidFill>
                  <a:schemeClr val="accent1"/>
                </a:solidFill>
              </a:rPr>
              <a:t>4. New Normal</a:t>
            </a:r>
          </a:p>
          <a:p>
            <a:pPr marL="457200" indent="-457200">
              <a:lnSpc>
                <a:spcPct val="150000"/>
              </a:lnSpc>
              <a:buFont typeface="Arial" pitchFamily="34" charset="0"/>
              <a:buChar char="•"/>
              <a:defRPr/>
            </a:pPr>
            <a:r>
              <a:rPr lang="en-GB" sz="3200" dirty="0"/>
              <a:t>Accept reality</a:t>
            </a:r>
          </a:p>
          <a:p>
            <a:pPr marL="457200" indent="-457200">
              <a:lnSpc>
                <a:spcPct val="150000"/>
              </a:lnSpc>
              <a:buFont typeface="Arial" pitchFamily="34" charset="0"/>
              <a:buChar char="•"/>
              <a:defRPr/>
            </a:pPr>
            <a:r>
              <a:rPr lang="en-GB" sz="3200" dirty="0"/>
              <a:t>First priority: Survival</a:t>
            </a:r>
          </a:p>
          <a:p>
            <a:pPr marL="457200" indent="-457200">
              <a:lnSpc>
                <a:spcPct val="150000"/>
              </a:lnSpc>
              <a:buFont typeface="Arial" pitchFamily="34" charset="0"/>
              <a:buChar char="•"/>
              <a:defRPr/>
            </a:pPr>
            <a:r>
              <a:rPr lang="en-GB" sz="3200" dirty="0"/>
              <a:t>Second: Sustainability and Growth</a:t>
            </a:r>
          </a:p>
          <a:p>
            <a:pPr marL="457200" indent="-457200">
              <a:lnSpc>
                <a:spcPct val="150000"/>
              </a:lnSpc>
              <a:buFont typeface="Arial" pitchFamily="34" charset="0"/>
              <a:buChar char="•"/>
              <a:defRPr/>
            </a:pPr>
            <a:r>
              <a:rPr lang="en-GB" sz="3200" dirty="0"/>
              <a:t>Capabilities highly tied to old business</a:t>
            </a:r>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altLang="en-US" dirty="0"/>
              <a:t>Incumbent to a new journey</a:t>
            </a:r>
            <a:endParaRPr lang="en-MY" dirty="0"/>
          </a:p>
        </p:txBody>
      </p:sp>
    </p:spTree>
    <p:extLst>
      <p:ext uri="{BB962C8B-B14F-4D97-AF65-F5344CB8AC3E}">
        <p14:creationId xmlns:p14="http://schemas.microsoft.com/office/powerpoint/2010/main" val="12926014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0E221F-B43F-9E5C-A5B7-086DFF31E7ED}"/>
              </a:ext>
            </a:extLst>
          </p:cNvPr>
          <p:cNvSpPr>
            <a:spLocks noGrp="1"/>
          </p:cNvSpPr>
          <p:nvPr>
            <p:ph type="title"/>
          </p:nvPr>
        </p:nvSpPr>
        <p:spPr>
          <a:xfrm>
            <a:off x="914400" y="0"/>
            <a:ext cx="10363200" cy="1362075"/>
          </a:xfrm>
        </p:spPr>
        <p:txBody>
          <a:bodyPr/>
          <a:lstStyle/>
          <a:p>
            <a:r>
              <a:rPr lang="en-MY" dirty="0"/>
              <a:t>Topic Learning Outcomes</a:t>
            </a:r>
          </a:p>
        </p:txBody>
      </p:sp>
      <p:sp>
        <p:nvSpPr>
          <p:cNvPr id="5" name="Text Placeholder 4">
            <a:extLst>
              <a:ext uri="{FF2B5EF4-FFF2-40B4-BE49-F238E27FC236}">
                <a16:creationId xmlns:a16="http://schemas.microsoft.com/office/drawing/2014/main" id="{5F5ABE47-B1F9-1E34-B33E-A8FBDF32394C}"/>
              </a:ext>
            </a:extLst>
          </p:cNvPr>
          <p:cNvSpPr>
            <a:spLocks noGrp="1"/>
          </p:cNvSpPr>
          <p:nvPr>
            <p:ph type="body" idx="1"/>
          </p:nvPr>
        </p:nvSpPr>
        <p:spPr>
          <a:xfrm>
            <a:off x="914400" y="1462573"/>
            <a:ext cx="10363200" cy="1500187"/>
          </a:xfrm>
        </p:spPr>
        <p:txBody>
          <a:bodyPr/>
          <a:lstStyle/>
          <a:p>
            <a:r>
              <a:rPr lang="en-MY" sz="2800" dirty="0"/>
              <a:t>At the end of this topic, you should be able to:</a:t>
            </a:r>
          </a:p>
          <a:p>
            <a:r>
              <a:rPr lang="en-MY" sz="2400" dirty="0"/>
              <a:t>1. </a:t>
            </a:r>
            <a:r>
              <a:rPr lang="en-US" sz="2400" dirty="0"/>
              <a:t>Develop knowledge related to the era of industrial revolution</a:t>
            </a:r>
            <a:endParaRPr lang="en-MY" sz="2400" dirty="0"/>
          </a:p>
          <a:p>
            <a:r>
              <a:rPr lang="en-MY" sz="2400" dirty="0"/>
              <a:t>2. </a:t>
            </a:r>
            <a:r>
              <a:rPr lang="en-US" sz="2400" dirty="0"/>
              <a:t>Describe technological innovations that spurred industrialization.</a:t>
            </a:r>
            <a:endParaRPr lang="en-MY" sz="2400" dirty="0"/>
          </a:p>
          <a:p>
            <a:r>
              <a:rPr lang="en-MY" sz="2400" dirty="0"/>
              <a:t>3. </a:t>
            </a:r>
            <a:r>
              <a:rPr lang="en-US" sz="2400" dirty="0"/>
              <a:t>Develop knowledge related to emerging technologies.</a:t>
            </a:r>
          </a:p>
          <a:p>
            <a:r>
              <a:rPr lang="en-US" sz="2400" dirty="0"/>
              <a:t>4. Evaluate Challenges of established firms.</a:t>
            </a:r>
          </a:p>
          <a:p>
            <a:r>
              <a:rPr lang="en-US" sz="2400" dirty="0"/>
              <a:t>5. Explain Disruptive technologies.</a:t>
            </a:r>
          </a:p>
          <a:p>
            <a:r>
              <a:rPr lang="en-US" sz="2400" dirty="0"/>
              <a:t>6. Examine Incumbents to a new journey.</a:t>
            </a:r>
          </a:p>
          <a:p>
            <a:endParaRPr lang="en-MY" dirty="0"/>
          </a:p>
        </p:txBody>
      </p:sp>
    </p:spTree>
    <p:extLst>
      <p:ext uri="{BB962C8B-B14F-4D97-AF65-F5344CB8AC3E}">
        <p14:creationId xmlns:p14="http://schemas.microsoft.com/office/powerpoint/2010/main" val="30365737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p:txBody>
          <a:bodyPr/>
          <a:lstStyle/>
          <a:p>
            <a:r>
              <a:rPr lang="en-US" dirty="0"/>
              <a:t>The following(s) are among the blooming future trends of Emerging Technology:</a:t>
            </a:r>
          </a:p>
          <a:p>
            <a:r>
              <a:rPr lang="en-US" dirty="0"/>
              <a:t>5G Networks – more information at a faster transfer rate.</a:t>
            </a:r>
          </a:p>
          <a:p>
            <a:r>
              <a:rPr lang="en-US" dirty="0"/>
              <a:t>Autonomous Devices – robots, drones, vehicles.</a:t>
            </a:r>
          </a:p>
          <a:p>
            <a:r>
              <a:rPr lang="en-US" dirty="0"/>
              <a:t>Augmented Analytics – employ usage of ML and NLP to automate analysis process.</a:t>
            </a:r>
          </a:p>
          <a:p>
            <a:r>
              <a:rPr lang="en-US" dirty="0"/>
              <a:t>Digital Twins – virtual representation/digital counterpart of a physical objects or process.</a:t>
            </a:r>
          </a:p>
          <a:p>
            <a:r>
              <a:rPr lang="en-US" dirty="0"/>
              <a:t>Enhanced Edge Computing – distributed computing framework, IoT technologies</a:t>
            </a:r>
          </a:p>
          <a:p>
            <a:r>
              <a:rPr lang="en-US" dirty="0"/>
              <a:t>Immersive Experiences in Smart Spaces – humans &amp; technology can openly communicate.</a:t>
            </a:r>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Future Trends in ET</a:t>
            </a:r>
          </a:p>
        </p:txBody>
      </p:sp>
    </p:spTree>
    <p:extLst>
      <p:ext uri="{BB962C8B-B14F-4D97-AF65-F5344CB8AC3E}">
        <p14:creationId xmlns:p14="http://schemas.microsoft.com/office/powerpoint/2010/main" val="19225419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p:txBody>
          <a:bodyPr/>
          <a:lstStyle/>
          <a:p>
            <a:pPr marL="457200" indent="-457200">
              <a:lnSpc>
                <a:spcPct val="150000"/>
              </a:lnSpc>
              <a:buFontTx/>
              <a:buChar char="•"/>
            </a:pPr>
            <a:r>
              <a:rPr lang="en-US" altLang="en-US" dirty="0"/>
              <a:t>Emerging Technologies are taking over minds, more and more each day.</a:t>
            </a:r>
          </a:p>
          <a:p>
            <a:pPr marL="457200" indent="-457200">
              <a:lnSpc>
                <a:spcPct val="150000"/>
              </a:lnSpc>
              <a:buFontTx/>
              <a:buChar char="•"/>
            </a:pPr>
            <a:r>
              <a:rPr lang="en-US" altLang="en-US" dirty="0"/>
              <a:t>Existence of chatbots, virtual/augmented reality, blockchain and cloud computing has already shaped life.</a:t>
            </a:r>
          </a:p>
          <a:p>
            <a:pPr marL="457200" indent="-457200">
              <a:buFontTx/>
              <a:buChar char="•"/>
            </a:pPr>
            <a:r>
              <a:rPr lang="en-GB" altLang="en-US" dirty="0"/>
              <a:t>Future trends of ET is significantly growing. Its now or so!</a:t>
            </a:r>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Conclusion</a:t>
            </a:r>
          </a:p>
        </p:txBody>
      </p:sp>
    </p:spTree>
    <p:extLst>
      <p:ext uri="{BB962C8B-B14F-4D97-AF65-F5344CB8AC3E}">
        <p14:creationId xmlns:p14="http://schemas.microsoft.com/office/powerpoint/2010/main" val="13099939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9DA22B87-C136-3DE4-9468-6C2F4ACA8AE1}"/>
              </a:ext>
            </a:extLst>
          </p:cNvPr>
          <p:cNvSpPr>
            <a:spLocks noGrp="1"/>
          </p:cNvSpPr>
          <p:nvPr>
            <p:ph idx="1"/>
          </p:nvPr>
        </p:nvSpPr>
        <p:spPr/>
        <p:txBody>
          <a:bodyPr/>
          <a:lstStyle/>
          <a:p>
            <a:r>
              <a:rPr lang="en-US" sz="2800" dirty="0"/>
              <a:t>Industrial Revolution</a:t>
            </a:r>
          </a:p>
          <a:p>
            <a:pPr lvl="1"/>
            <a:r>
              <a:rPr lang="en-US" dirty="0"/>
              <a:t>The Primary Industry (IR1.0)</a:t>
            </a:r>
          </a:p>
          <a:p>
            <a:pPr lvl="1"/>
            <a:r>
              <a:rPr lang="en-US" dirty="0"/>
              <a:t>The Secondary Industry (IR2.0)</a:t>
            </a:r>
          </a:p>
          <a:p>
            <a:pPr lvl="1"/>
            <a:r>
              <a:rPr lang="en-US" dirty="0"/>
              <a:t>The Tertiary Industry (IR3.0)</a:t>
            </a:r>
          </a:p>
          <a:p>
            <a:r>
              <a:rPr lang="en-US" dirty="0"/>
              <a:t> 	The Quaternary Industry (IR4.0)</a:t>
            </a:r>
          </a:p>
          <a:p>
            <a:r>
              <a:rPr lang="en-US" sz="2800" dirty="0"/>
              <a:t>What is Emerging Technology?</a:t>
            </a:r>
          </a:p>
          <a:p>
            <a:r>
              <a:rPr lang="en-US" sz="2800" dirty="0"/>
              <a:t>Characteristics of ET</a:t>
            </a:r>
          </a:p>
          <a:p>
            <a:r>
              <a:rPr lang="en-US" sz="2800" dirty="0"/>
              <a:t>Advantages &amp; Disadvantages of ET</a:t>
            </a:r>
          </a:p>
          <a:p>
            <a:r>
              <a:rPr lang="en-US" sz="2800" dirty="0"/>
              <a:t>Role of Data for Emerging Technologies</a:t>
            </a:r>
          </a:p>
          <a:p>
            <a:endParaRPr lang="en-MY" dirty="0"/>
          </a:p>
        </p:txBody>
      </p:sp>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MY" dirty="0"/>
              <a:t>Summary / Recap of Main Points</a:t>
            </a:r>
          </a:p>
        </p:txBody>
      </p:sp>
    </p:spTree>
    <p:extLst>
      <p:ext uri="{BB962C8B-B14F-4D97-AF65-F5344CB8AC3E}">
        <p14:creationId xmlns:p14="http://schemas.microsoft.com/office/powerpoint/2010/main" val="33240749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20CA82D-607C-591C-A7A4-9D4811ED9EA9}"/>
              </a:ext>
            </a:extLst>
          </p:cNvPr>
          <p:cNvSpPr>
            <a:spLocks noGrp="1"/>
          </p:cNvSpPr>
          <p:nvPr>
            <p:ph type="body" idx="1"/>
          </p:nvPr>
        </p:nvSpPr>
        <p:spPr>
          <a:xfrm>
            <a:off x="4062695" y="2513333"/>
            <a:ext cx="4066610" cy="1831334"/>
          </a:xfrm>
          <a:noFill/>
        </p:spPr>
        <p:style>
          <a:lnRef idx="2">
            <a:schemeClr val="accent4"/>
          </a:lnRef>
          <a:fillRef idx="1">
            <a:schemeClr val="lt1"/>
          </a:fillRef>
          <a:effectRef idx="0">
            <a:schemeClr val="accent4"/>
          </a:effectRef>
          <a:fontRef idx="minor">
            <a:schemeClr val="dk1"/>
          </a:fontRef>
        </p:style>
        <p:txBody>
          <a:bodyPr/>
          <a:lstStyle/>
          <a:p>
            <a:pPr algn="ctr"/>
            <a:r>
              <a:rPr lang="en-MY" sz="11500" dirty="0">
                <a:ln w="22225">
                  <a:solidFill>
                    <a:schemeClr val="accent2"/>
                  </a:solidFill>
                  <a:prstDash val="solid"/>
                </a:ln>
                <a:solidFill>
                  <a:schemeClr val="accent2">
                    <a:lumMod val="40000"/>
                    <a:lumOff val="60000"/>
                  </a:schemeClr>
                </a:solidFill>
              </a:rPr>
              <a:t>Q &amp; A</a:t>
            </a:r>
          </a:p>
        </p:txBody>
      </p:sp>
      <p:sp>
        <p:nvSpPr>
          <p:cNvPr id="3" name="Title 2">
            <a:extLst>
              <a:ext uri="{FF2B5EF4-FFF2-40B4-BE49-F238E27FC236}">
                <a16:creationId xmlns:a16="http://schemas.microsoft.com/office/drawing/2014/main" id="{A76A8566-4DD3-8921-A149-7D81DBCCC899}"/>
              </a:ext>
            </a:extLst>
          </p:cNvPr>
          <p:cNvSpPr>
            <a:spLocks noGrp="1"/>
          </p:cNvSpPr>
          <p:nvPr>
            <p:ph type="title"/>
          </p:nvPr>
        </p:nvSpPr>
        <p:spPr/>
        <p:txBody>
          <a:bodyPr/>
          <a:lstStyle/>
          <a:p>
            <a:r>
              <a:rPr lang="en-MY" dirty="0"/>
              <a:t>Question &amp; Answer Session</a:t>
            </a:r>
          </a:p>
        </p:txBody>
      </p:sp>
    </p:spTree>
    <p:extLst>
      <p:ext uri="{BB962C8B-B14F-4D97-AF65-F5344CB8AC3E}">
        <p14:creationId xmlns:p14="http://schemas.microsoft.com/office/powerpoint/2010/main" val="4129119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Key Terminologies</a:t>
            </a: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p:txBody>
          <a:bodyPr/>
          <a:lstStyle/>
          <a:p>
            <a:pPr marL="457200" indent="-457200">
              <a:lnSpc>
                <a:spcPct val="150000"/>
              </a:lnSpc>
              <a:buFont typeface="Arial" panose="020B0604020202020204" pitchFamily="34" charset="0"/>
              <a:buChar char="•"/>
              <a:defRPr/>
            </a:pPr>
            <a:r>
              <a:rPr lang="en-US" altLang="en-US" sz="2800" dirty="0"/>
              <a:t>Emerging technology</a:t>
            </a:r>
          </a:p>
          <a:p>
            <a:pPr marL="457200" indent="-457200">
              <a:lnSpc>
                <a:spcPct val="150000"/>
              </a:lnSpc>
              <a:buFont typeface="Arial" panose="020B0604020202020204" pitchFamily="34" charset="0"/>
              <a:buChar char="•"/>
              <a:defRPr/>
            </a:pPr>
            <a:r>
              <a:rPr lang="en-US" altLang="en-US" sz="2800" dirty="0"/>
              <a:t>Evolution</a:t>
            </a:r>
          </a:p>
          <a:p>
            <a:pPr marL="457200" indent="-457200">
              <a:lnSpc>
                <a:spcPct val="150000"/>
              </a:lnSpc>
              <a:buFont typeface="Arial" panose="020B0604020202020204" pitchFamily="34" charset="0"/>
              <a:buChar char="•"/>
              <a:defRPr/>
            </a:pPr>
            <a:r>
              <a:rPr lang="en-US" altLang="en-US" sz="2800" dirty="0"/>
              <a:t>Industrial revolutions</a:t>
            </a:r>
          </a:p>
          <a:p>
            <a:pPr marL="457200" indent="-457200">
              <a:lnSpc>
                <a:spcPct val="150000"/>
              </a:lnSpc>
              <a:buFont typeface="Arial" panose="020B0604020202020204" pitchFamily="34" charset="0"/>
              <a:buChar char="•"/>
              <a:defRPr/>
            </a:pPr>
            <a:r>
              <a:rPr lang="en-US" altLang="en-US" sz="2800" dirty="0"/>
              <a:t>IR 4.0</a:t>
            </a:r>
          </a:p>
          <a:p>
            <a:pPr marL="457200" indent="-457200">
              <a:lnSpc>
                <a:spcPct val="150000"/>
              </a:lnSpc>
              <a:buFont typeface="Arial" panose="020B0604020202020204" pitchFamily="34" charset="0"/>
              <a:buChar char="•"/>
              <a:defRPr/>
            </a:pPr>
            <a:r>
              <a:rPr lang="en-GB" sz="2800" dirty="0">
                <a:latin typeface="+mn-lt"/>
              </a:rPr>
              <a:t>Challenges</a:t>
            </a:r>
          </a:p>
          <a:p>
            <a:pPr marL="457200" indent="-457200">
              <a:lnSpc>
                <a:spcPct val="150000"/>
              </a:lnSpc>
              <a:buFont typeface="Arial" panose="020B0604020202020204" pitchFamily="34" charset="0"/>
              <a:buChar char="•"/>
              <a:defRPr/>
            </a:pPr>
            <a:r>
              <a:rPr lang="en-US" altLang="en-US" sz="2800" dirty="0"/>
              <a:t>Creative Destruction</a:t>
            </a:r>
          </a:p>
          <a:p>
            <a:pPr marL="457200" indent="-457200">
              <a:lnSpc>
                <a:spcPct val="150000"/>
              </a:lnSpc>
              <a:buFont typeface="Arial" panose="020B0604020202020204" pitchFamily="34" charset="0"/>
              <a:buChar char="•"/>
              <a:defRPr/>
            </a:pPr>
            <a:endParaRPr lang="en-US" altLang="en-US" sz="2800" dirty="0"/>
          </a:p>
        </p:txBody>
      </p:sp>
    </p:spTree>
    <p:extLst>
      <p:ext uri="{BB962C8B-B14F-4D97-AF65-F5344CB8AC3E}">
        <p14:creationId xmlns:p14="http://schemas.microsoft.com/office/powerpoint/2010/main" val="1099552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a:xfrm>
            <a:off x="254000" y="1417638"/>
            <a:ext cx="11747500" cy="4805362"/>
          </a:xfrm>
        </p:spPr>
        <p:txBody>
          <a:bodyPr/>
          <a:lstStyle/>
          <a:p>
            <a:r>
              <a:rPr lang="en-US" sz="3200" b="1" dirty="0"/>
              <a:t>The four types of industries includes;</a:t>
            </a:r>
          </a:p>
          <a:p>
            <a:pPr lvl="1"/>
            <a:r>
              <a:rPr lang="en-US" sz="2800" dirty="0"/>
              <a:t>The Primary Industry – involves getting of raw materials; e.g., mining, farming &amp; fishing.</a:t>
            </a:r>
          </a:p>
          <a:p>
            <a:pPr lvl="1"/>
            <a:r>
              <a:rPr lang="en-US" sz="2800" dirty="0"/>
              <a:t>The Secondary Industry – involves manufacturing; e.g., making steels and cars.</a:t>
            </a:r>
          </a:p>
          <a:p>
            <a:pPr lvl="1"/>
            <a:r>
              <a:rPr lang="en-US" sz="2800" dirty="0"/>
              <a:t>The Tertiary Industry – provides a services; e.g., nursing and teaching.</a:t>
            </a:r>
          </a:p>
          <a:p>
            <a:pPr lvl="1"/>
            <a:r>
              <a:rPr lang="en-US" sz="2800" dirty="0"/>
              <a:t>The Quaternary Industry – involves research &amp; development industries; e.g., Information technology (IT)</a:t>
            </a:r>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Industrial Revolution</a:t>
            </a:r>
          </a:p>
        </p:txBody>
      </p:sp>
    </p:spTree>
    <p:extLst>
      <p:ext uri="{BB962C8B-B14F-4D97-AF65-F5344CB8AC3E}">
        <p14:creationId xmlns:p14="http://schemas.microsoft.com/office/powerpoint/2010/main" val="935612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Industrial Revolution</a:t>
            </a:r>
          </a:p>
        </p:txBody>
      </p:sp>
      <p:pic>
        <p:nvPicPr>
          <p:cNvPr id="2" name="Content Placeholder 3" descr="Text&#10;&#10;Description automatically generated with medium confidence">
            <a:extLst>
              <a:ext uri="{FF2B5EF4-FFF2-40B4-BE49-F238E27FC236}">
                <a16:creationId xmlns:a16="http://schemas.microsoft.com/office/drawing/2014/main" id="{40D0ADC9-5376-3BF0-D34A-B84DBC8F2E4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5353" y="1232452"/>
            <a:ext cx="11631604" cy="5128591"/>
          </a:xfrm>
          <a:noFill/>
        </p:spPr>
      </p:pic>
    </p:spTree>
    <p:extLst>
      <p:ext uri="{BB962C8B-B14F-4D97-AF65-F5344CB8AC3E}">
        <p14:creationId xmlns:p14="http://schemas.microsoft.com/office/powerpoint/2010/main" val="3651102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p:txBody>
          <a:bodyPr/>
          <a:lstStyle/>
          <a:p>
            <a:r>
              <a:rPr lang="en-US" dirty="0"/>
              <a:t>Generally, the term Emerging Technology (ET) are being used to describe new technological existence.</a:t>
            </a:r>
          </a:p>
          <a:p>
            <a:r>
              <a:rPr lang="en-US" dirty="0"/>
              <a:t>Alternatively, Emerging Technology (ET) can also be used to reflect the continuous development of existing technology.</a:t>
            </a:r>
          </a:p>
          <a:p>
            <a:r>
              <a:rPr lang="en-US" dirty="0"/>
              <a:t>Emerging Technology – commonly reflects to a technology that are currently in development, or that are expected to be available within next 5 – 10 years.</a:t>
            </a:r>
          </a:p>
          <a:p>
            <a:r>
              <a:rPr lang="en-US" dirty="0"/>
              <a:t>Possibilities in having slight difference when used in different areas such as media, education, business, science.</a:t>
            </a:r>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Emerging Technology?</a:t>
            </a:r>
          </a:p>
        </p:txBody>
      </p:sp>
    </p:spTree>
    <p:extLst>
      <p:ext uri="{BB962C8B-B14F-4D97-AF65-F5344CB8AC3E}">
        <p14:creationId xmlns:p14="http://schemas.microsoft.com/office/powerpoint/2010/main" val="912778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2F26745-23EB-2E56-7574-8BA36E54675A}"/>
              </a:ext>
            </a:extLst>
          </p:cNvPr>
          <p:cNvSpPr>
            <a:spLocks noGrp="1"/>
          </p:cNvSpPr>
          <p:nvPr>
            <p:ph idx="1"/>
          </p:nvPr>
        </p:nvSpPr>
        <p:spPr>
          <a:xfrm>
            <a:off x="254000" y="1697038"/>
            <a:ext cx="11747500" cy="2258736"/>
          </a:xfrm>
        </p:spPr>
        <p:txBody>
          <a:bodyPr/>
          <a:lstStyle/>
          <a:p>
            <a:pPr marL="457200" indent="-457200">
              <a:lnSpc>
                <a:spcPct val="150000"/>
              </a:lnSpc>
              <a:buFont typeface="Arial" panose="020B0604020202020204" pitchFamily="34" charset="0"/>
              <a:buChar char="•"/>
              <a:defRPr/>
            </a:pPr>
            <a:r>
              <a:rPr lang="en-US" altLang="en-US" sz="2800" dirty="0"/>
              <a:t>A science-based innovation having potential in creating new industry and transforming an existing ones</a:t>
            </a:r>
          </a:p>
          <a:p>
            <a:pPr marL="457200" indent="-457200">
              <a:lnSpc>
                <a:spcPct val="150000"/>
              </a:lnSpc>
              <a:buFont typeface="Arial" panose="020B0604020202020204" pitchFamily="34" charset="0"/>
              <a:buChar char="•"/>
              <a:defRPr/>
            </a:pPr>
            <a:r>
              <a:rPr lang="en-US" altLang="en-US" sz="2800" dirty="0"/>
              <a:t>Among the examples of Emerging Technologies (ET) includes:</a:t>
            </a:r>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Emerging Technology?</a:t>
            </a:r>
          </a:p>
        </p:txBody>
      </p:sp>
      <p:sp>
        <p:nvSpPr>
          <p:cNvPr id="2" name="Content Placeholder 9">
            <a:extLst>
              <a:ext uri="{FF2B5EF4-FFF2-40B4-BE49-F238E27FC236}">
                <a16:creationId xmlns:a16="http://schemas.microsoft.com/office/drawing/2014/main" id="{DE7ACFED-BE19-4A2D-96DF-E99E01DA3A5F}"/>
              </a:ext>
            </a:extLst>
          </p:cNvPr>
          <p:cNvSpPr txBox="1">
            <a:spLocks/>
          </p:cNvSpPr>
          <p:nvPr/>
        </p:nvSpPr>
        <p:spPr bwMode="auto">
          <a:xfrm>
            <a:off x="1229631" y="3955774"/>
            <a:ext cx="3660422" cy="22587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500">
                <a:solidFill>
                  <a:schemeClr val="bg1"/>
                </a:solidFill>
                <a:latin typeface="+mj-lt"/>
                <a:ea typeface="+mn-ea"/>
                <a:cs typeface="Calibri" panose="020F0502020204030204" pitchFamily="34" charset="0"/>
              </a:defRPr>
            </a:lvl1pPr>
            <a:lvl2pPr marL="742950" indent="-285750" algn="l" rtl="0" eaLnBrk="1" fontAlgn="base" hangingPunct="1">
              <a:spcBef>
                <a:spcPct val="20000"/>
              </a:spcBef>
              <a:spcAft>
                <a:spcPct val="0"/>
              </a:spcAft>
              <a:buChar char="–"/>
              <a:defRPr sz="2000">
                <a:solidFill>
                  <a:schemeClr val="bg1"/>
                </a:solidFill>
                <a:latin typeface="+mj-lt"/>
                <a:cs typeface="Calibri" panose="020F0502020204030204" pitchFamily="34" charset="0"/>
              </a:defRPr>
            </a:lvl2pPr>
            <a:lvl3pPr marL="1143000" indent="-228600" algn="l" rtl="0" eaLnBrk="1" fontAlgn="base" hangingPunct="1">
              <a:spcBef>
                <a:spcPct val="20000"/>
              </a:spcBef>
              <a:spcAft>
                <a:spcPct val="0"/>
              </a:spcAft>
              <a:buChar char="•"/>
              <a:defRPr sz="1800">
                <a:solidFill>
                  <a:schemeClr val="bg1"/>
                </a:solidFill>
                <a:latin typeface="+mj-lt"/>
                <a:cs typeface="Calibri" panose="020F0502020204030204" pitchFamily="34" charset="0"/>
              </a:defRPr>
            </a:lvl3pPr>
            <a:lvl4pPr marL="1600200" indent="-228600" algn="l" rtl="0" eaLnBrk="1" fontAlgn="base" hangingPunct="1">
              <a:spcBef>
                <a:spcPct val="20000"/>
              </a:spcBef>
              <a:spcAft>
                <a:spcPct val="0"/>
              </a:spcAft>
              <a:buChar char="–"/>
              <a:defRPr sz="1500">
                <a:solidFill>
                  <a:schemeClr val="bg1"/>
                </a:solidFill>
                <a:latin typeface="+mj-lt"/>
                <a:cs typeface="Calibri" panose="020F0502020204030204" pitchFamily="34" charset="0"/>
              </a:defRPr>
            </a:lvl4pPr>
            <a:lvl5pPr marL="2057400" indent="-228600" algn="l" rtl="0" eaLnBrk="1" fontAlgn="base" hangingPunct="1">
              <a:spcBef>
                <a:spcPct val="20000"/>
              </a:spcBef>
              <a:spcAft>
                <a:spcPct val="0"/>
              </a:spcAft>
              <a:buChar char="»"/>
              <a:defRPr sz="1200">
                <a:solidFill>
                  <a:schemeClr val="bg1"/>
                </a:solidFill>
                <a:latin typeface="+mj-lt"/>
                <a:cs typeface="Calibri" panose="020F0502020204030204" pitchFamily="34" charset="0"/>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n-MY" kern="0" dirty="0">
                <a:solidFill>
                  <a:srgbClr val="FF0000"/>
                </a:solidFill>
              </a:rPr>
              <a:t>Blockchain</a:t>
            </a:r>
          </a:p>
          <a:p>
            <a:r>
              <a:rPr lang="en-MY" kern="0" dirty="0">
                <a:solidFill>
                  <a:srgbClr val="FF0000"/>
                </a:solidFill>
              </a:rPr>
              <a:t>Cloud Computing</a:t>
            </a:r>
          </a:p>
          <a:p>
            <a:r>
              <a:rPr lang="en-MY" kern="0" dirty="0">
                <a:solidFill>
                  <a:srgbClr val="FF0000"/>
                </a:solidFill>
              </a:rPr>
              <a:t>Artificial Intelligence</a:t>
            </a:r>
          </a:p>
          <a:p>
            <a:r>
              <a:rPr lang="en-MY" kern="0" dirty="0">
                <a:solidFill>
                  <a:srgbClr val="FF0000"/>
                </a:solidFill>
              </a:rPr>
              <a:t>Augmented Reality</a:t>
            </a:r>
          </a:p>
        </p:txBody>
      </p:sp>
      <p:sp>
        <p:nvSpPr>
          <p:cNvPr id="3" name="Content Placeholder 9">
            <a:extLst>
              <a:ext uri="{FF2B5EF4-FFF2-40B4-BE49-F238E27FC236}">
                <a16:creationId xmlns:a16="http://schemas.microsoft.com/office/drawing/2014/main" id="{EAD818AC-3AC5-881C-9652-B1642A0DB635}"/>
              </a:ext>
            </a:extLst>
          </p:cNvPr>
          <p:cNvSpPr txBox="1">
            <a:spLocks/>
          </p:cNvSpPr>
          <p:nvPr/>
        </p:nvSpPr>
        <p:spPr bwMode="auto">
          <a:xfrm>
            <a:off x="5665304" y="3949148"/>
            <a:ext cx="4770784" cy="22587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500">
                <a:solidFill>
                  <a:schemeClr val="bg1"/>
                </a:solidFill>
                <a:latin typeface="+mj-lt"/>
                <a:ea typeface="+mn-ea"/>
                <a:cs typeface="Calibri" panose="020F0502020204030204" pitchFamily="34" charset="0"/>
              </a:defRPr>
            </a:lvl1pPr>
            <a:lvl2pPr marL="742950" indent="-285750" algn="l" rtl="0" eaLnBrk="1" fontAlgn="base" hangingPunct="1">
              <a:spcBef>
                <a:spcPct val="20000"/>
              </a:spcBef>
              <a:spcAft>
                <a:spcPct val="0"/>
              </a:spcAft>
              <a:buChar char="–"/>
              <a:defRPr sz="2000">
                <a:solidFill>
                  <a:schemeClr val="bg1"/>
                </a:solidFill>
                <a:latin typeface="+mj-lt"/>
                <a:cs typeface="Calibri" panose="020F0502020204030204" pitchFamily="34" charset="0"/>
              </a:defRPr>
            </a:lvl2pPr>
            <a:lvl3pPr marL="1143000" indent="-228600" algn="l" rtl="0" eaLnBrk="1" fontAlgn="base" hangingPunct="1">
              <a:spcBef>
                <a:spcPct val="20000"/>
              </a:spcBef>
              <a:spcAft>
                <a:spcPct val="0"/>
              </a:spcAft>
              <a:buChar char="•"/>
              <a:defRPr sz="1800">
                <a:solidFill>
                  <a:schemeClr val="bg1"/>
                </a:solidFill>
                <a:latin typeface="+mj-lt"/>
                <a:cs typeface="Calibri" panose="020F0502020204030204" pitchFamily="34" charset="0"/>
              </a:defRPr>
            </a:lvl3pPr>
            <a:lvl4pPr marL="1600200" indent="-228600" algn="l" rtl="0" eaLnBrk="1" fontAlgn="base" hangingPunct="1">
              <a:spcBef>
                <a:spcPct val="20000"/>
              </a:spcBef>
              <a:spcAft>
                <a:spcPct val="0"/>
              </a:spcAft>
              <a:buChar char="–"/>
              <a:defRPr sz="1500">
                <a:solidFill>
                  <a:schemeClr val="bg1"/>
                </a:solidFill>
                <a:latin typeface="+mj-lt"/>
                <a:cs typeface="Calibri" panose="020F0502020204030204" pitchFamily="34" charset="0"/>
              </a:defRPr>
            </a:lvl4pPr>
            <a:lvl5pPr marL="2057400" indent="-228600" algn="l" rtl="0" eaLnBrk="1" fontAlgn="base" hangingPunct="1">
              <a:spcBef>
                <a:spcPct val="20000"/>
              </a:spcBef>
              <a:spcAft>
                <a:spcPct val="0"/>
              </a:spcAft>
              <a:buChar char="»"/>
              <a:defRPr sz="1200">
                <a:solidFill>
                  <a:schemeClr val="bg1"/>
                </a:solidFill>
                <a:latin typeface="+mj-lt"/>
                <a:cs typeface="Calibri" panose="020F0502020204030204" pitchFamily="34" charset="0"/>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n-MY" kern="0" dirty="0">
                <a:solidFill>
                  <a:srgbClr val="FF0000"/>
                </a:solidFill>
              </a:rPr>
              <a:t>Virtual Reality</a:t>
            </a:r>
          </a:p>
          <a:p>
            <a:r>
              <a:rPr lang="en-MY" kern="0" dirty="0">
                <a:solidFill>
                  <a:srgbClr val="FF0000"/>
                </a:solidFill>
              </a:rPr>
              <a:t>Autonomous Cars</a:t>
            </a:r>
          </a:p>
          <a:p>
            <a:r>
              <a:rPr lang="en-MY" kern="0" dirty="0">
                <a:solidFill>
                  <a:srgbClr val="FF0000"/>
                </a:solidFill>
              </a:rPr>
              <a:t>Intelligent Apps (iApps)</a:t>
            </a:r>
          </a:p>
          <a:p>
            <a:r>
              <a:rPr lang="en-MY" kern="0" dirty="0">
                <a:solidFill>
                  <a:srgbClr val="FF0000"/>
                </a:solidFill>
              </a:rPr>
              <a:t>Robotic Processor Automation</a:t>
            </a:r>
          </a:p>
          <a:p>
            <a:r>
              <a:rPr lang="en-MY" kern="0" dirty="0">
                <a:solidFill>
                  <a:srgbClr val="FF0000"/>
                </a:solidFill>
              </a:rPr>
              <a:t>More to Exists.</a:t>
            </a:r>
          </a:p>
        </p:txBody>
      </p:sp>
    </p:spTree>
    <p:extLst>
      <p:ext uri="{BB962C8B-B14F-4D97-AF65-F5344CB8AC3E}">
        <p14:creationId xmlns:p14="http://schemas.microsoft.com/office/powerpoint/2010/main" val="3208368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7" descr="Screen Clipping">
            <a:extLst>
              <a:ext uri="{FF2B5EF4-FFF2-40B4-BE49-F238E27FC236}">
                <a16:creationId xmlns:a16="http://schemas.microsoft.com/office/drawing/2014/main" id="{9BFE5577-86C0-4268-D56C-77B615B9EC2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8425" y="160338"/>
            <a:ext cx="11987213" cy="646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29509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Screen Clipping">
            <a:extLst>
              <a:ext uri="{FF2B5EF4-FFF2-40B4-BE49-F238E27FC236}">
                <a16:creationId xmlns:a16="http://schemas.microsoft.com/office/drawing/2014/main" id="{144664D3-DE00-D11E-FAE5-19B58BB5F3B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44500" y="261938"/>
            <a:ext cx="11269663" cy="614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02231682"/>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PU Lecture Slide Template_ Dark Background_Version 2.0_20230220" id="{8F64A4D7-93E1-4546-B338-860873E85676}" vid="{7D1CE9E5-DCB4-4E72-B61E-3D70AAB47B2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0C09830CF6CB84B8D12D02B69700FAF" ma:contentTypeVersion="14" ma:contentTypeDescription="Create a new document." ma:contentTypeScope="" ma:versionID="91bb3fc2fda44f6dca498e4986d3c34f">
  <xsd:schema xmlns:xsd="http://www.w3.org/2001/XMLSchema" xmlns:xs="http://www.w3.org/2001/XMLSchema" xmlns:p="http://schemas.microsoft.com/office/2006/metadata/properties" xmlns:ns3="c0f90a4e-2534-4174-991f-0eb794d5b859" xmlns:ns4="d2981e9c-0c44-4237-a41f-50944ddb2e5d" targetNamespace="http://schemas.microsoft.com/office/2006/metadata/properties" ma:root="true" ma:fieldsID="d346f1bbf5bc0d23fe733b73729b7857" ns3:_="" ns4:_="">
    <xsd:import namespace="c0f90a4e-2534-4174-991f-0eb794d5b859"/>
    <xsd:import namespace="d2981e9c-0c44-4237-a41f-50944ddb2e5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OCR"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f90a4e-2534-4174-991f-0eb794d5b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2981e9c-0c44-4237-a41f-50944ddb2e5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374C82B-844E-4C6D-B41E-036AD4E59A6E}">
  <ds:schemaRefs>
    <ds:schemaRef ds:uri="http://schemas.microsoft.com/sharepoint/v3/contenttype/forms"/>
  </ds:schemaRefs>
</ds:datastoreItem>
</file>

<file path=customXml/itemProps2.xml><?xml version="1.0" encoding="utf-8"?>
<ds:datastoreItem xmlns:ds="http://schemas.openxmlformats.org/officeDocument/2006/customXml" ds:itemID="{6ED3909F-E191-4C23-B23C-BA46B5ADDDA2}">
  <ds:schemaRefs>
    <ds:schemaRef ds:uri="http://purl.org/dc/terms/"/>
    <ds:schemaRef ds:uri="http://schemas.microsoft.com/office/2006/documentManagement/types"/>
    <ds:schemaRef ds:uri="d2981e9c-0c44-4237-a41f-50944ddb2e5d"/>
    <ds:schemaRef ds:uri="http://schemas.microsoft.com/office/infopath/2007/PartnerControls"/>
    <ds:schemaRef ds:uri="http://purl.org/dc/elements/1.1/"/>
    <ds:schemaRef ds:uri="http://schemas.microsoft.com/office/2006/metadata/properties"/>
    <ds:schemaRef ds:uri="c0f90a4e-2534-4174-991f-0eb794d5b859"/>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AB6039F5-814C-4C5B-A6B0-438D9C48FD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f90a4e-2534-4174-991f-0eb794d5b859"/>
    <ds:schemaRef ds:uri="d2981e9c-0c44-4237-a41f-50944ddb2e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APU Lecture Slide Template_ Dark Background_Version 2.0_20230220</Template>
  <TotalTime>100</TotalTime>
  <Pages>11</Pages>
  <Words>5976</Words>
  <Application>Microsoft Office PowerPoint</Application>
  <PresentationFormat>Widescreen</PresentationFormat>
  <Paragraphs>397</Paragraphs>
  <Slides>23</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Courier New</vt:lpstr>
      <vt:lpstr>Montserrat</vt:lpstr>
      <vt:lpstr>PT Sans</vt:lpstr>
      <vt:lpstr>Söhne</vt:lpstr>
      <vt:lpstr>Times New Roman</vt:lpstr>
      <vt:lpstr>UCTI-Template-foundation-level</vt:lpstr>
      <vt:lpstr>Introduction to emerging technology</vt:lpstr>
      <vt:lpstr>Topic Learning Outcomes</vt:lpstr>
      <vt:lpstr>Key Terminologies</vt:lpstr>
      <vt:lpstr>Industrial Revolution</vt:lpstr>
      <vt:lpstr>Industrial Revolution</vt:lpstr>
      <vt:lpstr>Emerging Technology?</vt:lpstr>
      <vt:lpstr>Emerging Technology?</vt:lpstr>
      <vt:lpstr>PowerPoint Presentation</vt:lpstr>
      <vt:lpstr>PowerPoint Presentation</vt:lpstr>
      <vt:lpstr>Connecting rate of improvement and reach today …</vt:lpstr>
      <vt:lpstr>Connecting rate of improvement and reach today …</vt:lpstr>
      <vt:lpstr>ET Characteristics</vt:lpstr>
      <vt:lpstr>ET Characteristics</vt:lpstr>
      <vt:lpstr>Incumbents Issues</vt:lpstr>
      <vt:lpstr>Challenges faced by companies</vt:lpstr>
      <vt:lpstr>Incumbent to a new journey</vt:lpstr>
      <vt:lpstr>Incumbent to a new journey</vt:lpstr>
      <vt:lpstr>Incumbent to a new journey</vt:lpstr>
      <vt:lpstr>Incumbent to a new journey</vt:lpstr>
      <vt:lpstr>Future Trends in ET</vt:lpstr>
      <vt:lpstr>Conclusion</vt:lpstr>
      <vt:lpstr>Summary / Recap of Main Points</vt:lpstr>
      <vt:lpstr>Question &amp; Answer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emerging technology</dc:title>
  <dc:subject>Teaching Slides</dc:subject>
  <dc:creator>Ts. Mohammad Namazee Bin Mohd Nizam</dc:creator>
  <cp:keywords>2023</cp:keywords>
  <cp:lastModifiedBy>Ts. Mohammad Namazee Bin Mohd Nizam</cp:lastModifiedBy>
  <cp:revision>1</cp:revision>
  <cp:lastPrinted>2023-02-03T03:07:34Z</cp:lastPrinted>
  <dcterms:created xsi:type="dcterms:W3CDTF">2023-03-10T15:50:20Z</dcterms:created>
  <dcterms:modified xsi:type="dcterms:W3CDTF">2024-07-25T03:14:49Z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0x01010050C09830CF6CB84B8D12D02B69700FAF</vt:lpwstr>
  </property>
</Properties>
</file>

<file path=docProps/thumbnail.jpeg>
</file>